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9512E-B4AD-4AA6-8FDA-879C0BBFFE30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43087-5359-463A-A43D-F9D664A442F3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Полностью принимаются ценности и нормы поведения </a:t>
          </a:r>
          <a:r>
            <a:rPr lang="ru-RU" dirty="0" smtClean="0">
              <a:latin typeface="Constantia" panose="02030602050306030303" pitchFamily="18" charset="0"/>
            </a:rPr>
            <a:t>– </a:t>
          </a:r>
          <a:r>
            <a:rPr lang="ru-RU" i="1" dirty="0" smtClean="0">
              <a:latin typeface="Constantia" panose="02030602050306030303" pitchFamily="18" charset="0"/>
            </a:rPr>
            <a:t>преданный и дисциплинированный член организации</a:t>
          </a:r>
          <a:endParaRPr lang="ru-RU" i="1" dirty="0">
            <a:latin typeface="Constantia" panose="02030602050306030303" pitchFamily="18" charset="0"/>
          </a:endParaRPr>
        </a:p>
      </dgm:t>
    </dgm:pt>
    <dgm:pt modelId="{C716F321-C3BA-4470-B06E-4AF66BFDF6A3}" type="parTrans" cxnId="{FEDFC4D4-336D-404D-A99C-BCFED5C92887}">
      <dgm:prSet/>
      <dgm:spPr/>
      <dgm:t>
        <a:bodyPr/>
        <a:lstStyle/>
        <a:p>
          <a:endParaRPr lang="ru-RU"/>
        </a:p>
      </dgm:t>
    </dgm:pt>
    <dgm:pt modelId="{3B14F0DD-C093-400D-A622-8E6F91B068F4}" type="sibTrans" cxnId="{FEDFC4D4-336D-404D-A99C-BCFED5C92887}">
      <dgm:prSet/>
      <dgm:spPr/>
      <dgm:t>
        <a:bodyPr/>
        <a:lstStyle/>
        <a:p>
          <a:endParaRPr lang="ru-RU"/>
        </a:p>
      </dgm:t>
    </dgm:pt>
    <dgm:pt modelId="{61C51DF9-93FC-4FBF-ACE5-FD09DFB3355D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Человек не приемлет ценностей организации </a:t>
          </a:r>
          <a:r>
            <a:rPr lang="ru-RU" dirty="0" smtClean="0">
              <a:latin typeface="Constantia" panose="02030602050306030303" pitchFamily="18" charset="0"/>
            </a:rPr>
            <a:t>- </a:t>
          </a:r>
          <a:r>
            <a:rPr lang="ru-RU" i="1" dirty="0" smtClean="0">
              <a:latin typeface="Constantia" panose="02030602050306030303" pitchFamily="18" charset="0"/>
            </a:rPr>
            <a:t>приспособленец</a:t>
          </a:r>
          <a:endParaRPr lang="ru-RU" i="1" dirty="0">
            <a:latin typeface="Constantia" panose="02030602050306030303" pitchFamily="18" charset="0"/>
          </a:endParaRPr>
        </a:p>
      </dgm:t>
    </dgm:pt>
    <dgm:pt modelId="{128723E8-0E89-410B-B977-BE62A2FBA096}" type="parTrans" cxnId="{AA862F8F-E57A-4B54-870D-E10A3E717727}">
      <dgm:prSet/>
      <dgm:spPr/>
      <dgm:t>
        <a:bodyPr/>
        <a:lstStyle/>
        <a:p>
          <a:endParaRPr lang="ru-RU"/>
        </a:p>
      </dgm:t>
    </dgm:pt>
    <dgm:pt modelId="{17E8E905-5657-4975-84D9-6E89E0884D55}" type="sibTrans" cxnId="{AA862F8F-E57A-4B54-870D-E10A3E717727}">
      <dgm:prSet/>
      <dgm:spPr/>
      <dgm:t>
        <a:bodyPr/>
        <a:lstStyle/>
        <a:p>
          <a:endParaRPr lang="ru-RU"/>
        </a:p>
      </dgm:t>
    </dgm:pt>
    <dgm:pt modelId="{FD595CBC-79FC-4271-BEA6-0760BA0CFDF5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Человек приемлет ценности организации, но не приемлет существующие в ней формы поведения </a:t>
          </a:r>
          <a:r>
            <a:rPr lang="ru-RU" dirty="0" smtClean="0">
              <a:latin typeface="Constantia" panose="02030602050306030303" pitchFamily="18" charset="0"/>
            </a:rPr>
            <a:t>– </a:t>
          </a:r>
          <a:r>
            <a:rPr lang="ru-RU" i="1" dirty="0" smtClean="0">
              <a:latin typeface="Constantia" panose="02030602050306030303" pitchFamily="18" charset="0"/>
            </a:rPr>
            <a:t>оригинал</a:t>
          </a:r>
          <a:endParaRPr lang="ru-RU" i="1" dirty="0">
            <a:latin typeface="Constantia" panose="02030602050306030303" pitchFamily="18" charset="0"/>
          </a:endParaRPr>
        </a:p>
      </dgm:t>
    </dgm:pt>
    <dgm:pt modelId="{16EAA0AF-FEBE-4C03-B4DF-B2FE4247985B}" type="parTrans" cxnId="{C40FF5AE-9169-4BFD-A377-18AF0580A077}">
      <dgm:prSet/>
      <dgm:spPr/>
      <dgm:t>
        <a:bodyPr/>
        <a:lstStyle/>
        <a:p>
          <a:endParaRPr lang="ru-RU"/>
        </a:p>
      </dgm:t>
    </dgm:pt>
    <dgm:pt modelId="{D3CA5A6D-1973-4165-8E29-BFF95E6901C0}" type="sibTrans" cxnId="{C40FF5AE-9169-4BFD-A377-18AF0580A077}">
      <dgm:prSet/>
      <dgm:spPr/>
      <dgm:t>
        <a:bodyPr/>
        <a:lstStyle/>
        <a:p>
          <a:endParaRPr lang="ru-RU"/>
        </a:p>
      </dgm:t>
    </dgm:pt>
    <dgm:pt modelId="{C927B900-52E4-4E68-97EB-978D3341C1CC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Индивид не приемлет ни норм поведения, ни ценностей организации </a:t>
          </a:r>
          <a:r>
            <a:rPr lang="ru-RU" dirty="0" smtClean="0">
              <a:latin typeface="Constantia" panose="02030602050306030303" pitchFamily="18" charset="0"/>
            </a:rPr>
            <a:t>- </a:t>
          </a:r>
          <a:r>
            <a:rPr lang="ru-RU" i="1" dirty="0" smtClean="0">
              <a:latin typeface="Constantia" panose="02030602050306030303" pitchFamily="18" charset="0"/>
            </a:rPr>
            <a:t>бунтарь</a:t>
          </a:r>
          <a:endParaRPr lang="ru-RU" i="1" dirty="0">
            <a:latin typeface="Constantia" panose="02030602050306030303" pitchFamily="18" charset="0"/>
          </a:endParaRPr>
        </a:p>
      </dgm:t>
    </dgm:pt>
    <dgm:pt modelId="{E7EC103F-0452-4742-822C-314430F826BE}" type="parTrans" cxnId="{7FF7F3FA-A5C6-4D9B-AEAB-D9D920B17AB9}">
      <dgm:prSet/>
      <dgm:spPr/>
      <dgm:t>
        <a:bodyPr/>
        <a:lstStyle/>
        <a:p>
          <a:endParaRPr lang="ru-RU"/>
        </a:p>
      </dgm:t>
    </dgm:pt>
    <dgm:pt modelId="{B4760E89-C62E-4275-815B-69C03CD61D37}" type="sibTrans" cxnId="{7FF7F3FA-A5C6-4D9B-AEAB-D9D920B17AB9}">
      <dgm:prSet/>
      <dgm:spPr/>
      <dgm:t>
        <a:bodyPr/>
        <a:lstStyle/>
        <a:p>
          <a:endParaRPr lang="ru-RU"/>
        </a:p>
      </dgm:t>
    </dgm:pt>
    <dgm:pt modelId="{5AA1DA4E-5A77-4496-AED1-A16300424910}" type="pres">
      <dgm:prSet presAssocID="{6809512E-B4AD-4AA6-8FDA-879C0BBFFE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7A774-EAA3-4226-A3D3-49DD3FB0B6E2}" type="pres">
      <dgm:prSet presAssocID="{C927B900-52E4-4E68-97EB-978D3341C1CC}" presName="boxAndChildren" presStyleCnt="0"/>
      <dgm:spPr/>
    </dgm:pt>
    <dgm:pt modelId="{55CF20AB-209E-4151-A1D8-021FFFEBBFF2}" type="pres">
      <dgm:prSet presAssocID="{C927B900-52E4-4E68-97EB-978D3341C1CC}" presName="parentTextBox" presStyleLbl="node1" presStyleIdx="0" presStyleCnt="4"/>
      <dgm:spPr/>
      <dgm:t>
        <a:bodyPr/>
        <a:lstStyle/>
        <a:p>
          <a:endParaRPr lang="ru-RU"/>
        </a:p>
      </dgm:t>
    </dgm:pt>
    <dgm:pt modelId="{F1F26510-12C4-40CB-8ABF-1DC50F215E2B}" type="pres">
      <dgm:prSet presAssocID="{D3CA5A6D-1973-4165-8E29-BFF95E6901C0}" presName="sp" presStyleCnt="0"/>
      <dgm:spPr/>
    </dgm:pt>
    <dgm:pt modelId="{A81B141E-FF7E-4220-BFDB-87DD4E87EB63}" type="pres">
      <dgm:prSet presAssocID="{FD595CBC-79FC-4271-BEA6-0760BA0CFDF5}" presName="arrowAndChildren" presStyleCnt="0"/>
      <dgm:spPr/>
    </dgm:pt>
    <dgm:pt modelId="{0319BF07-BD58-48CD-9FDF-FEF410DCF55B}" type="pres">
      <dgm:prSet presAssocID="{FD595CBC-79FC-4271-BEA6-0760BA0CFDF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41C279B-A841-4015-958B-F96151D0F55F}" type="pres">
      <dgm:prSet presAssocID="{17E8E905-5657-4975-84D9-6E89E0884D55}" presName="sp" presStyleCnt="0"/>
      <dgm:spPr/>
    </dgm:pt>
    <dgm:pt modelId="{F2EC672E-FDF6-47A8-AE79-BBDCE057934D}" type="pres">
      <dgm:prSet presAssocID="{61C51DF9-93FC-4FBF-ACE5-FD09DFB3355D}" presName="arrowAndChildren" presStyleCnt="0"/>
      <dgm:spPr/>
    </dgm:pt>
    <dgm:pt modelId="{DC54C71F-66DD-4588-B0C0-800DE9AEAE2E}" type="pres">
      <dgm:prSet presAssocID="{61C51DF9-93FC-4FBF-ACE5-FD09DFB3355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5EFCD7A-FC1E-4189-99D6-293B037921D5}" type="pres">
      <dgm:prSet presAssocID="{3B14F0DD-C093-400D-A622-8E6F91B068F4}" presName="sp" presStyleCnt="0"/>
      <dgm:spPr/>
    </dgm:pt>
    <dgm:pt modelId="{77DE2CAB-DBA1-407C-9C83-8F8FD2A55C71}" type="pres">
      <dgm:prSet presAssocID="{4A543087-5359-463A-A43D-F9D664A442F3}" presName="arrowAndChildren" presStyleCnt="0"/>
      <dgm:spPr/>
    </dgm:pt>
    <dgm:pt modelId="{D346740B-B57B-4A7E-A0B8-01771F66B9E4}" type="pres">
      <dgm:prSet presAssocID="{4A543087-5359-463A-A43D-F9D664A442F3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EDFC4D4-336D-404D-A99C-BCFED5C92887}" srcId="{6809512E-B4AD-4AA6-8FDA-879C0BBFFE30}" destId="{4A543087-5359-463A-A43D-F9D664A442F3}" srcOrd="0" destOrd="0" parTransId="{C716F321-C3BA-4470-B06E-4AF66BFDF6A3}" sibTransId="{3B14F0DD-C093-400D-A622-8E6F91B068F4}"/>
    <dgm:cxn modelId="{D00C71B5-6EA8-46D1-83A5-D7EA46EA98CF}" type="presOf" srcId="{6809512E-B4AD-4AA6-8FDA-879C0BBFFE30}" destId="{5AA1DA4E-5A77-4496-AED1-A16300424910}" srcOrd="0" destOrd="0" presId="urn:microsoft.com/office/officeart/2005/8/layout/process4"/>
    <dgm:cxn modelId="{C40FF5AE-9169-4BFD-A377-18AF0580A077}" srcId="{6809512E-B4AD-4AA6-8FDA-879C0BBFFE30}" destId="{FD595CBC-79FC-4271-BEA6-0760BA0CFDF5}" srcOrd="2" destOrd="0" parTransId="{16EAA0AF-FEBE-4C03-B4DF-B2FE4247985B}" sibTransId="{D3CA5A6D-1973-4165-8E29-BFF95E6901C0}"/>
    <dgm:cxn modelId="{7C033EB9-5734-4011-91D9-F6DB3DB7F4CD}" type="presOf" srcId="{C927B900-52E4-4E68-97EB-978D3341C1CC}" destId="{55CF20AB-209E-4151-A1D8-021FFFEBBFF2}" srcOrd="0" destOrd="0" presId="urn:microsoft.com/office/officeart/2005/8/layout/process4"/>
    <dgm:cxn modelId="{26C26FFF-E81C-4468-A8B7-5CFE29AD951D}" type="presOf" srcId="{FD595CBC-79FC-4271-BEA6-0760BA0CFDF5}" destId="{0319BF07-BD58-48CD-9FDF-FEF410DCF55B}" srcOrd="0" destOrd="0" presId="urn:microsoft.com/office/officeart/2005/8/layout/process4"/>
    <dgm:cxn modelId="{587350DD-35FF-4D23-BB97-EB81E794F3C0}" type="presOf" srcId="{4A543087-5359-463A-A43D-F9D664A442F3}" destId="{D346740B-B57B-4A7E-A0B8-01771F66B9E4}" srcOrd="0" destOrd="0" presId="urn:microsoft.com/office/officeart/2005/8/layout/process4"/>
    <dgm:cxn modelId="{FD2BA76F-0F10-4F40-A36A-879F34DD22C8}" type="presOf" srcId="{61C51DF9-93FC-4FBF-ACE5-FD09DFB3355D}" destId="{DC54C71F-66DD-4588-B0C0-800DE9AEAE2E}" srcOrd="0" destOrd="0" presId="urn:microsoft.com/office/officeart/2005/8/layout/process4"/>
    <dgm:cxn modelId="{7FF7F3FA-A5C6-4D9B-AEAB-D9D920B17AB9}" srcId="{6809512E-B4AD-4AA6-8FDA-879C0BBFFE30}" destId="{C927B900-52E4-4E68-97EB-978D3341C1CC}" srcOrd="3" destOrd="0" parTransId="{E7EC103F-0452-4742-822C-314430F826BE}" sibTransId="{B4760E89-C62E-4275-815B-69C03CD61D37}"/>
    <dgm:cxn modelId="{AA862F8F-E57A-4B54-870D-E10A3E717727}" srcId="{6809512E-B4AD-4AA6-8FDA-879C0BBFFE30}" destId="{61C51DF9-93FC-4FBF-ACE5-FD09DFB3355D}" srcOrd="1" destOrd="0" parTransId="{128723E8-0E89-410B-B977-BE62A2FBA096}" sibTransId="{17E8E905-5657-4975-84D9-6E89E0884D55}"/>
    <dgm:cxn modelId="{2E10D6A8-565E-4EA3-80FF-206C57FA206D}" type="presParOf" srcId="{5AA1DA4E-5A77-4496-AED1-A16300424910}" destId="{6677A774-EAA3-4226-A3D3-49DD3FB0B6E2}" srcOrd="0" destOrd="0" presId="urn:microsoft.com/office/officeart/2005/8/layout/process4"/>
    <dgm:cxn modelId="{4CC79C64-C3E7-4516-A439-73D91390B833}" type="presParOf" srcId="{6677A774-EAA3-4226-A3D3-49DD3FB0B6E2}" destId="{55CF20AB-209E-4151-A1D8-021FFFEBBFF2}" srcOrd="0" destOrd="0" presId="urn:microsoft.com/office/officeart/2005/8/layout/process4"/>
    <dgm:cxn modelId="{C650F09B-EDA6-4077-8486-C7596BAF485D}" type="presParOf" srcId="{5AA1DA4E-5A77-4496-AED1-A16300424910}" destId="{F1F26510-12C4-40CB-8ABF-1DC50F215E2B}" srcOrd="1" destOrd="0" presId="urn:microsoft.com/office/officeart/2005/8/layout/process4"/>
    <dgm:cxn modelId="{C4D9A99B-6C91-446F-8BC8-D7516A07CED7}" type="presParOf" srcId="{5AA1DA4E-5A77-4496-AED1-A16300424910}" destId="{A81B141E-FF7E-4220-BFDB-87DD4E87EB63}" srcOrd="2" destOrd="0" presId="urn:microsoft.com/office/officeart/2005/8/layout/process4"/>
    <dgm:cxn modelId="{DCBD3018-A02A-4322-8457-26645114D7A9}" type="presParOf" srcId="{A81B141E-FF7E-4220-BFDB-87DD4E87EB63}" destId="{0319BF07-BD58-48CD-9FDF-FEF410DCF55B}" srcOrd="0" destOrd="0" presId="urn:microsoft.com/office/officeart/2005/8/layout/process4"/>
    <dgm:cxn modelId="{E1904E01-E1BA-4F93-991E-3F5A44DCC304}" type="presParOf" srcId="{5AA1DA4E-5A77-4496-AED1-A16300424910}" destId="{541C279B-A841-4015-958B-F96151D0F55F}" srcOrd="3" destOrd="0" presId="urn:microsoft.com/office/officeart/2005/8/layout/process4"/>
    <dgm:cxn modelId="{743E8EB0-9F98-47A3-818C-CA8D4B62B117}" type="presParOf" srcId="{5AA1DA4E-5A77-4496-AED1-A16300424910}" destId="{F2EC672E-FDF6-47A8-AE79-BBDCE057934D}" srcOrd="4" destOrd="0" presId="urn:microsoft.com/office/officeart/2005/8/layout/process4"/>
    <dgm:cxn modelId="{165A6BE5-A6EA-4DA2-B41A-C2149EC1A87C}" type="presParOf" srcId="{F2EC672E-FDF6-47A8-AE79-BBDCE057934D}" destId="{DC54C71F-66DD-4588-B0C0-800DE9AEAE2E}" srcOrd="0" destOrd="0" presId="urn:microsoft.com/office/officeart/2005/8/layout/process4"/>
    <dgm:cxn modelId="{C2064D7A-918E-46F7-9D1E-B3F5D440F237}" type="presParOf" srcId="{5AA1DA4E-5A77-4496-AED1-A16300424910}" destId="{55EFCD7A-FC1E-4189-99D6-293B037921D5}" srcOrd="5" destOrd="0" presId="urn:microsoft.com/office/officeart/2005/8/layout/process4"/>
    <dgm:cxn modelId="{D8EE3D3D-ACE9-422F-A1DC-6E83DFD5CC72}" type="presParOf" srcId="{5AA1DA4E-5A77-4496-AED1-A16300424910}" destId="{77DE2CAB-DBA1-407C-9C83-8F8FD2A55C71}" srcOrd="6" destOrd="0" presId="urn:microsoft.com/office/officeart/2005/8/layout/process4"/>
    <dgm:cxn modelId="{6CAFCC93-88F8-44F0-8B53-BBD1CA23C19F}" type="presParOf" srcId="{77DE2CAB-DBA1-407C-9C83-8F8FD2A55C71}" destId="{D346740B-B57B-4A7E-A0B8-01771F66B9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20AB-209E-4151-A1D8-021FFFEBBFF2}">
      <dsp:nvSpPr>
        <dsp:cNvPr id="0" name=""/>
        <dsp:cNvSpPr/>
      </dsp:nvSpPr>
      <dsp:spPr>
        <a:xfrm>
          <a:off x="0" y="4193413"/>
          <a:ext cx="7848872" cy="917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Индивид не приемлет ни норм поведения, ни ценностей организации </a:t>
          </a:r>
          <a:r>
            <a:rPr lang="ru-RU" sz="2000" kern="1200" dirty="0" smtClean="0">
              <a:latin typeface="Constantia" panose="02030602050306030303" pitchFamily="18" charset="0"/>
            </a:rPr>
            <a:t>- </a:t>
          </a:r>
          <a:r>
            <a:rPr lang="ru-RU" sz="2000" i="1" kern="1200" dirty="0" smtClean="0">
              <a:latin typeface="Constantia" panose="02030602050306030303" pitchFamily="18" charset="0"/>
            </a:rPr>
            <a:t>бунтарь</a:t>
          </a:r>
          <a:endParaRPr lang="ru-RU" sz="2000" i="1" kern="1200" dirty="0">
            <a:latin typeface="Constantia" panose="02030602050306030303" pitchFamily="18" charset="0"/>
          </a:endParaRPr>
        </a:p>
      </dsp:txBody>
      <dsp:txXfrm>
        <a:off x="0" y="4193413"/>
        <a:ext cx="7848872" cy="917416"/>
      </dsp:txXfrm>
    </dsp:sp>
    <dsp:sp modelId="{0319BF07-BD58-48CD-9FDF-FEF410DCF55B}">
      <dsp:nvSpPr>
        <dsp:cNvPr id="0" name=""/>
        <dsp:cNvSpPr/>
      </dsp:nvSpPr>
      <dsp:spPr>
        <a:xfrm rot="10800000">
          <a:off x="0" y="2796188"/>
          <a:ext cx="7848872" cy="141098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Человек приемлет ценности организации, но не приемлет существующие в ней формы поведения </a:t>
          </a:r>
          <a:r>
            <a:rPr lang="ru-RU" sz="2000" kern="1200" dirty="0" smtClean="0">
              <a:latin typeface="Constantia" panose="02030602050306030303" pitchFamily="18" charset="0"/>
            </a:rPr>
            <a:t>– </a:t>
          </a:r>
          <a:r>
            <a:rPr lang="ru-RU" sz="2000" i="1" kern="1200" dirty="0" smtClean="0">
              <a:latin typeface="Constantia" panose="02030602050306030303" pitchFamily="18" charset="0"/>
            </a:rPr>
            <a:t>оригинал</a:t>
          </a:r>
          <a:endParaRPr lang="ru-RU" sz="2000" i="1" kern="1200" dirty="0">
            <a:latin typeface="Constantia" panose="02030602050306030303" pitchFamily="18" charset="0"/>
          </a:endParaRPr>
        </a:p>
      </dsp:txBody>
      <dsp:txXfrm rot="10800000">
        <a:off x="0" y="2796188"/>
        <a:ext cx="7848872" cy="916816"/>
      </dsp:txXfrm>
    </dsp:sp>
    <dsp:sp modelId="{DC54C71F-66DD-4588-B0C0-800DE9AEAE2E}">
      <dsp:nvSpPr>
        <dsp:cNvPr id="0" name=""/>
        <dsp:cNvSpPr/>
      </dsp:nvSpPr>
      <dsp:spPr>
        <a:xfrm rot="10800000">
          <a:off x="0" y="1398963"/>
          <a:ext cx="7848872" cy="141098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Человек не приемлет ценностей организации </a:t>
          </a:r>
          <a:r>
            <a:rPr lang="ru-RU" sz="2000" kern="1200" dirty="0" smtClean="0">
              <a:latin typeface="Constantia" panose="02030602050306030303" pitchFamily="18" charset="0"/>
            </a:rPr>
            <a:t>- </a:t>
          </a:r>
          <a:r>
            <a:rPr lang="ru-RU" sz="2000" i="1" kern="1200" dirty="0" smtClean="0">
              <a:latin typeface="Constantia" panose="02030602050306030303" pitchFamily="18" charset="0"/>
            </a:rPr>
            <a:t>приспособленец</a:t>
          </a:r>
          <a:endParaRPr lang="ru-RU" sz="2000" i="1" kern="1200" dirty="0">
            <a:latin typeface="Constantia" panose="02030602050306030303" pitchFamily="18" charset="0"/>
          </a:endParaRPr>
        </a:p>
      </dsp:txBody>
      <dsp:txXfrm rot="10800000">
        <a:off x="0" y="1398963"/>
        <a:ext cx="7848872" cy="916816"/>
      </dsp:txXfrm>
    </dsp:sp>
    <dsp:sp modelId="{D346740B-B57B-4A7E-A0B8-01771F66B9E4}">
      <dsp:nvSpPr>
        <dsp:cNvPr id="0" name=""/>
        <dsp:cNvSpPr/>
      </dsp:nvSpPr>
      <dsp:spPr>
        <a:xfrm rot="10800000">
          <a:off x="0" y="1738"/>
          <a:ext cx="7848872" cy="141098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Полностью принимаются ценности и нормы поведения </a:t>
          </a:r>
          <a:r>
            <a:rPr lang="ru-RU" sz="2000" kern="1200" dirty="0" smtClean="0">
              <a:latin typeface="Constantia" panose="02030602050306030303" pitchFamily="18" charset="0"/>
            </a:rPr>
            <a:t>– </a:t>
          </a:r>
          <a:r>
            <a:rPr lang="ru-RU" sz="2000" i="1" kern="1200" dirty="0" smtClean="0">
              <a:latin typeface="Constantia" panose="02030602050306030303" pitchFamily="18" charset="0"/>
            </a:rPr>
            <a:t>преданный и дисциплинированный член организации</a:t>
          </a:r>
          <a:endParaRPr lang="ru-RU" sz="2000" i="1" kern="1200" dirty="0">
            <a:latin typeface="Constantia" panose="02030602050306030303" pitchFamily="18" charset="0"/>
          </a:endParaRPr>
        </a:p>
      </dsp:txBody>
      <dsp:txXfrm rot="10800000">
        <a:off x="0" y="1738"/>
        <a:ext cx="7848872" cy="91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6912768" cy="45365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nstantia" panose="02030602050306030303" pitchFamily="18" charset="0"/>
              </a:rPr>
              <a:t>Ролевое </a:t>
            </a:r>
            <a:r>
              <a:rPr lang="ru-RU" sz="4000" b="1" dirty="0">
                <a:latin typeface="Constantia" panose="02030602050306030303" pitchFamily="18" charset="0"/>
              </a:rPr>
              <a:t>взаимодействие членов </a:t>
            </a:r>
            <a:r>
              <a:rPr lang="ru-RU" sz="4000" b="1" dirty="0" smtClean="0">
                <a:latin typeface="Constantia" panose="02030602050306030303" pitchFamily="18" charset="0"/>
              </a:rPr>
              <a:t>команды</a:t>
            </a:r>
            <a:br>
              <a:rPr lang="ru-RU" sz="4000" b="1" dirty="0" smtClean="0">
                <a:latin typeface="Constantia" panose="02030602050306030303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международного туризма и гостиничного бизнеса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Нежельченко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международного туризма и гостиничного бизнеса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С.Н.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onstantia" panose="02030602050306030303" pitchFamily="18" charset="0"/>
              </a:rPr>
              <a:t/>
            </a:r>
            <a:br>
              <a:rPr lang="ru-RU" b="1" dirty="0">
                <a:latin typeface="Constantia" panose="02030602050306030303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547260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u="sng" dirty="0">
                <a:latin typeface="Constantia" panose="02030602050306030303" pitchFamily="18" charset="0"/>
              </a:rPr>
              <a:t>Р. </a:t>
            </a:r>
            <a:r>
              <a:rPr lang="ru-RU" sz="2400" i="1" u="sng" dirty="0" err="1">
                <a:latin typeface="Constantia" panose="02030602050306030303" pitchFamily="18" charset="0"/>
              </a:rPr>
              <a:t>Брэмсон</a:t>
            </a:r>
            <a:r>
              <a:rPr lang="ru-RU" sz="2400" i="1" u="sng" dirty="0">
                <a:latin typeface="Constantia" panose="02030602050306030303" pitchFamily="18" charset="0"/>
              </a:rPr>
              <a:t> </a:t>
            </a:r>
            <a:r>
              <a:rPr lang="ru-RU" sz="2400" dirty="0">
                <a:latin typeface="Constantia" panose="02030602050306030303" pitchFamily="18" charset="0"/>
              </a:rPr>
              <a:t>выделяет следующие типы трудных людей, с которыми ему пришлось работать в различных фирмах: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u="sng" dirty="0" err="1">
                <a:latin typeface="Constantia" panose="02030602050306030303" pitchFamily="18" charset="0"/>
              </a:rPr>
              <a:t>агрессист</a:t>
            </a:r>
            <a:r>
              <a:rPr lang="ru-RU" sz="2400" dirty="0">
                <a:latin typeface="Constantia" panose="02030602050306030303" pitchFamily="18" charset="0"/>
              </a:rPr>
              <a:t> - говорящий </a:t>
            </a:r>
            <a:r>
              <a:rPr lang="ru-RU" sz="2400" dirty="0" smtClean="0">
                <a:latin typeface="Constantia" panose="02030602050306030303" pitchFamily="18" charset="0"/>
              </a:rPr>
              <a:t>грубые </a:t>
            </a:r>
            <a:r>
              <a:rPr lang="ru-RU" sz="2400" dirty="0">
                <a:latin typeface="Constantia" panose="02030602050306030303" pitchFamily="18" charset="0"/>
              </a:rPr>
              <a:t>и бесцеремонные, задирающие других колкости и раздражающийся, если его не слушают. Как правило, за его агрессивностью скрывается боязнь раскрытия его некомпетентности;</a:t>
            </a:r>
          </a:p>
          <a:p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6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41987" cy="25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5544616" cy="403244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400" u="sng" dirty="0">
                <a:latin typeface="Constantia" panose="02030602050306030303" pitchFamily="18" charset="0"/>
              </a:rPr>
              <a:t>жалобщик</a:t>
            </a:r>
            <a:r>
              <a:rPr lang="ru-RU" sz="2400" dirty="0">
                <a:latin typeface="Constantia" panose="02030602050306030303" pitchFamily="18" charset="0"/>
              </a:rPr>
              <a:t> - человек, охваченный какой-то идеей и обвиняющий других (кого-то конкретно или весь мир в целом) во всех грехах, но сам ничего не делающий для решения проблемы</a:t>
            </a:r>
            <a:r>
              <a:rPr lang="ru-RU" sz="2600" dirty="0">
                <a:latin typeface="+mj-lt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971" y="836712"/>
            <a:ext cx="6840760" cy="295232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«</a:t>
            </a:r>
            <a:r>
              <a:rPr lang="ru-RU" sz="2400" u="sng" dirty="0">
                <a:latin typeface="Constantia" panose="02030602050306030303" pitchFamily="18" charset="0"/>
              </a:rPr>
              <a:t>разгневанный ребенок</a:t>
            </a:r>
            <a:r>
              <a:rPr lang="ru-RU" sz="2400" dirty="0">
                <a:latin typeface="Constantia" panose="02030602050306030303" pitchFamily="18" charset="0"/>
              </a:rPr>
              <a:t>» - человек, относящийся к этому типу, по своей природе не зол, а взрыв эмоций отражает его желание взять ситуацию под свой контроль.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5254027" cy="27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8072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Например, начальник может вспылить, чувствуя, что его подчиненные потеряли к нему </a:t>
            </a:r>
            <a:r>
              <a:rPr lang="ru-RU" sz="2400" dirty="0" smtClean="0">
                <a:latin typeface="Constantia" panose="02030602050306030303" pitchFamily="18" charset="0"/>
              </a:rPr>
              <a:t>уважение: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u="sng" dirty="0">
                <a:latin typeface="Constantia" panose="02030602050306030303" pitchFamily="18" charset="0"/>
              </a:rPr>
              <a:t>максималист</a:t>
            </a:r>
            <a:r>
              <a:rPr lang="ru-RU" sz="2400" dirty="0">
                <a:latin typeface="Constantia" panose="02030602050306030303" pitchFamily="18" charset="0"/>
              </a:rPr>
              <a:t> - человек, желающий чего-то без промедления, даже если в этот нет необходимости;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3960440" cy="243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5256584" cy="5976664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900" u="sng" dirty="0">
                <a:latin typeface="Constantia" panose="02030602050306030303" pitchFamily="18" charset="0"/>
              </a:rPr>
              <a:t>молчун</a:t>
            </a:r>
            <a:r>
              <a:rPr lang="ru-RU" sz="2900" dirty="0">
                <a:latin typeface="Constantia" panose="02030602050306030303" pitchFamily="18" charset="0"/>
              </a:rPr>
              <a:t> - держит все в себе, не говорит о своих обидах, а потом внезапно срывает зло на ком-то</a:t>
            </a:r>
            <a:r>
              <a:rPr lang="ru-RU" sz="2900" dirty="0" smtClean="0">
                <a:latin typeface="Constantia" panose="02030602050306030303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u="sng" dirty="0" smtClean="0">
                <a:latin typeface="Constantia" panose="02030602050306030303" pitchFamily="18" charset="0"/>
              </a:rPr>
              <a:t>«</a:t>
            </a:r>
            <a:r>
              <a:rPr lang="ru-RU" sz="2900" u="sng" dirty="0">
                <a:latin typeface="Constantia" panose="02030602050306030303" pitchFamily="18" charset="0"/>
              </a:rPr>
              <a:t>тайный мститель» </a:t>
            </a:r>
            <a:r>
              <a:rPr lang="ru-RU" sz="2900" dirty="0">
                <a:latin typeface="Constantia" panose="02030602050306030303" pitchFamily="18" charset="0"/>
              </a:rPr>
              <a:t>- человек, причиняющий неприятности С помощью каких-то махинаций, считая, что кто-то поступил неправильно, а он восстанавливает справедливость</a:t>
            </a:r>
            <a:r>
              <a:rPr lang="ru-RU" sz="2900" dirty="0" smtClean="0">
                <a:latin typeface="Constantia" panose="02030602050306030303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u="sng" dirty="0" smtClean="0">
                <a:latin typeface="Constantia" panose="02030602050306030303" pitchFamily="18" charset="0"/>
              </a:rPr>
              <a:t>«</a:t>
            </a:r>
            <a:r>
              <a:rPr lang="ru-RU" sz="2900" u="sng" dirty="0">
                <a:latin typeface="Constantia" panose="02030602050306030303" pitchFamily="18" charset="0"/>
              </a:rPr>
              <a:t>ложный альтруист» </a:t>
            </a:r>
            <a:r>
              <a:rPr lang="ru-RU" sz="2900" dirty="0">
                <a:latin typeface="Constantia" panose="02030602050306030303" pitchFamily="18" charset="0"/>
              </a:rPr>
              <a:t>- якобы делающий вам добро, но в глубине души сожалеющий об этом, что может проявиться в виде саботажа, требования компенсации и т. п.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26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1416"/>
          <a:stretch/>
        </p:blipFill>
        <p:spPr bwMode="auto">
          <a:xfrm>
            <a:off x="6362035" y="188640"/>
            <a:ext cx="1681590" cy="14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14" y="4077072"/>
            <a:ext cx="2561641" cy="15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29" y="2060848"/>
            <a:ext cx="2040203" cy="13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71287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Исполнительская деятельность, отвлекаясь от ее предметных и профессиональных качеств, описывается семью психологическими характеристиками (шкалами</a:t>
            </a:r>
            <a:r>
              <a:rPr lang="ru-RU" sz="2400" dirty="0" smtClean="0">
                <a:latin typeface="Constantia" panose="02030602050306030303" pitchFamily="18" charset="0"/>
              </a:rPr>
              <a:t>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целенаправленность </a:t>
            </a: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sz="2400" dirty="0" smtClean="0">
                <a:latin typeface="Constantia" panose="02030602050306030303" pitchFamily="18" charset="0"/>
              </a:rPr>
              <a:t>бесцельность;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onstantia" panose="02030602050306030303" pitchFamily="18" charset="0"/>
              </a:rPr>
              <a:t>мотивированность</a:t>
            </a:r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sz="2400" dirty="0" smtClean="0">
                <a:latin typeface="Constantia" panose="02030602050306030303" pitchFamily="18" charset="0"/>
              </a:rPr>
              <a:t>незаинтересованность;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самостоятельность </a:t>
            </a: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sz="2400" dirty="0" smtClean="0">
                <a:latin typeface="Constantia" panose="02030602050306030303" pitchFamily="18" charset="0"/>
              </a:rPr>
              <a:t>зависимость;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организованность </a:t>
            </a: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sz="2400" dirty="0" smtClean="0">
                <a:latin typeface="Constantia" panose="02030602050306030303" pitchFamily="18" charset="0"/>
              </a:rPr>
              <a:t>стихийность;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ответственность </a:t>
            </a: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sz="2400" dirty="0" smtClean="0">
                <a:latin typeface="Constantia" panose="02030602050306030303" pitchFamily="18" charset="0"/>
              </a:rPr>
              <a:t>безответственность;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компетентность </a:t>
            </a:r>
            <a:r>
              <a:rPr lang="ru-RU" sz="2400" dirty="0">
                <a:latin typeface="Constantia" panose="02030602050306030303" pitchFamily="18" charset="0"/>
              </a:rPr>
              <a:t>- </a:t>
            </a:r>
            <a:r>
              <a:rPr lang="ru-RU" sz="2400" dirty="0" smtClean="0">
                <a:latin typeface="Constantia" panose="02030602050306030303" pitchFamily="18" charset="0"/>
              </a:rPr>
              <a:t>некомпетентность;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творчество </a:t>
            </a:r>
            <a:r>
              <a:rPr lang="ru-RU" sz="2400" dirty="0">
                <a:latin typeface="Constantia" panose="02030602050306030303" pitchFamily="18" charset="0"/>
              </a:rPr>
              <a:t>- рутинность.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88640"/>
            <a:ext cx="7776864" cy="6120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По этим шкалам можно составить психологические «профили» исполнителей и путем качественного анализа выделить наиболее типичные. Основными из них являются: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1) творческий тип исполнителя, самостоятельный, компетентный, ищущий;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2) сверхнормативный - целенаправленный, заинтересованный, организованный;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3) регламентированный (наиболее распространенный);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4) пассивный;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5) «преобразовывающий» указания руководителя;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6) </a:t>
            </a:r>
            <a:r>
              <a:rPr lang="ru-RU" sz="2800" dirty="0" err="1">
                <a:latin typeface="Constantia" panose="02030602050306030303" pitchFamily="18" charset="0"/>
              </a:rPr>
              <a:t>низкомотивированный</a:t>
            </a:r>
            <a:r>
              <a:rPr lang="ru-RU" sz="2800" dirty="0">
                <a:latin typeface="Constantia" panose="02030602050306030303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7) уклоняющийся тип исполнителя;</a:t>
            </a:r>
          </a:p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8) трудноуправляемые исполнители - подчиненные.</a:t>
            </a:r>
          </a:p>
          <a:p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5949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Constantia" panose="02030602050306030303" pitchFamily="18" charset="0"/>
              </a:rPr>
              <a:t>Среди трудноуправляемых служащих выделяют разновидности: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latin typeface="Constantia" panose="02030602050306030303" pitchFamily="18" charset="0"/>
              </a:rPr>
              <a:t>ленивые: просто работают недостаточно</a:t>
            </a:r>
            <a:r>
              <a:rPr lang="ru-RU" sz="2600" dirty="0" smtClean="0">
                <a:latin typeface="Constantia" panose="02030602050306030303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«</a:t>
            </a:r>
            <a:r>
              <a:rPr lang="ru-RU" sz="2600" dirty="0">
                <a:latin typeface="Constantia" panose="02030602050306030303" pitchFamily="18" charset="0"/>
              </a:rPr>
              <a:t>злые»: «загрязняют» свои отношения с людьми раздражительностью и вызывающим </a:t>
            </a:r>
            <a:r>
              <a:rPr lang="ru-RU" sz="2600" dirty="0" smtClean="0">
                <a:latin typeface="Constantia" panose="02030602050306030303" pitchFamily="18" charset="0"/>
              </a:rPr>
              <a:t>поведением;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беспомощные</a:t>
            </a:r>
            <a:r>
              <a:rPr lang="ru-RU" sz="2600" dirty="0">
                <a:latin typeface="Constantia" panose="02030602050306030303" pitchFamily="18" charset="0"/>
              </a:rPr>
              <a:t>: так стремятся не потерпеть неудачи, что обязательно терпят </a:t>
            </a:r>
            <a:r>
              <a:rPr lang="ru-RU" sz="2600" dirty="0" smtClean="0">
                <a:latin typeface="Constantia" panose="02030602050306030303" pitchFamily="18" charset="0"/>
              </a:rPr>
              <a:t>неудачу;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эмоциональные</a:t>
            </a:r>
            <a:r>
              <a:rPr lang="ru-RU" sz="2600" dirty="0">
                <a:latin typeface="Constantia" panose="02030602050306030303" pitchFamily="18" charset="0"/>
              </a:rPr>
              <a:t>: слишком купаются в своих </a:t>
            </a:r>
            <a:r>
              <a:rPr lang="ru-RU" sz="2600" dirty="0" smtClean="0">
                <a:latin typeface="Constantia" panose="02030602050306030303" pitchFamily="18" charset="0"/>
              </a:rPr>
              <a:t>чувствах;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аморальные</a:t>
            </a:r>
            <a:r>
              <a:rPr lang="ru-RU" sz="2600" dirty="0">
                <a:latin typeface="Constantia" panose="02030602050306030303" pitchFamily="18" charset="0"/>
              </a:rPr>
              <a:t>: ради собственного удовольствия используют людей и системы и наносят им </a:t>
            </a:r>
            <a:r>
              <a:rPr lang="ru-RU" sz="2600" dirty="0" smtClean="0">
                <a:latin typeface="Constantia" panose="02030602050306030303" pitchFamily="18" charset="0"/>
              </a:rPr>
              <a:t>ущерб;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занимающие </a:t>
            </a:r>
            <a:r>
              <a:rPr lang="ru-RU" sz="2600" dirty="0">
                <a:latin typeface="Constantia" panose="02030602050306030303" pitchFamily="18" charset="0"/>
              </a:rPr>
              <a:t>оборонительную позицию: воздвигающие барьеры при малейшем намеке на перемены</a:t>
            </a:r>
            <a:r>
              <a:rPr lang="ru-RU" sz="2600" dirty="0" smtClean="0">
                <a:latin typeface="Constantia" panose="02030602050306030303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«</a:t>
            </a:r>
            <a:r>
              <a:rPr lang="ru-RU" sz="2600" dirty="0">
                <a:latin typeface="Constantia" panose="02030602050306030303" pitchFamily="18" charset="0"/>
              </a:rPr>
              <a:t>ожесточенные»: «носятся» со старыми </a:t>
            </a:r>
            <a:r>
              <a:rPr lang="ru-RU" sz="2600" dirty="0" smtClean="0">
                <a:latin typeface="Constantia" panose="02030602050306030303" pitchFamily="18" charset="0"/>
              </a:rPr>
              <a:t>обидами;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уклоняющиеся</a:t>
            </a:r>
            <a:r>
              <a:rPr lang="ru-RU" sz="2600" dirty="0">
                <a:latin typeface="Constantia" panose="02030602050306030303" pitchFamily="18" charset="0"/>
              </a:rPr>
              <a:t>: активно избегают </a:t>
            </a:r>
            <a:r>
              <a:rPr lang="ru-RU" sz="2600" dirty="0" smtClean="0">
                <a:latin typeface="Constantia" panose="02030602050306030303" pitchFamily="18" charset="0"/>
              </a:rPr>
              <a:t>света;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бесчувственные</a:t>
            </a:r>
            <a:r>
              <a:rPr lang="ru-RU" sz="2600" dirty="0">
                <a:latin typeface="Constantia" panose="02030602050306030303" pitchFamily="18" charset="0"/>
              </a:rPr>
              <a:t>: их не трогают </a:t>
            </a:r>
            <a:r>
              <a:rPr lang="ru-RU" sz="2600" dirty="0" smtClean="0">
                <a:latin typeface="Constantia" panose="02030602050306030303" pitchFamily="18" charset="0"/>
              </a:rPr>
              <a:t>окружающие;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неумные</a:t>
            </a:r>
            <a:r>
              <a:rPr lang="ru-RU" sz="2600" dirty="0">
                <a:latin typeface="Constantia" panose="02030602050306030303" pitchFamily="18" charset="0"/>
              </a:rPr>
              <a:t>: делают неверные или ограниченные </a:t>
            </a:r>
            <a:r>
              <a:rPr lang="ru-RU" sz="2600" dirty="0" smtClean="0">
                <a:latin typeface="Constantia" panose="02030602050306030303" pitchFamily="18" charset="0"/>
              </a:rPr>
              <a:t>умозаключения;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самоуверенные</a:t>
            </a:r>
            <a:r>
              <a:rPr lang="ru-RU" sz="2600" dirty="0">
                <a:latin typeface="Constantia" panose="02030602050306030303" pitchFamily="18" charset="0"/>
              </a:rPr>
              <a:t>: близки к тому, чтобы счесть себя </a:t>
            </a:r>
            <a:r>
              <a:rPr lang="ru-RU" sz="2600" dirty="0" smtClean="0">
                <a:latin typeface="Constantia" panose="02030602050306030303" pitchFamily="18" charset="0"/>
              </a:rPr>
              <a:t>непогрешимыми;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Constantia" panose="02030602050306030303" pitchFamily="18" charset="0"/>
              </a:rPr>
              <a:t>запуганные</a:t>
            </a:r>
            <a:r>
              <a:rPr lang="ru-RU" sz="2600" dirty="0">
                <a:latin typeface="Constantia" panose="02030602050306030303" pitchFamily="18" charset="0"/>
              </a:rPr>
              <a:t>: ограничивают свои потенциальные возможности, опасаясь неизвестно чего.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7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65245" cy="720080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latin typeface="Constantia" panose="02030602050306030303" pitchFamily="18" charset="0"/>
              </a:rPr>
              <a:t>3. </a:t>
            </a:r>
            <a:r>
              <a:rPr lang="ru-RU" sz="4000" b="1" dirty="0">
                <a:latin typeface="Constantia" panose="02030602050306030303" pitchFamily="18" charset="0"/>
              </a:rPr>
              <a:t>Роли в </a:t>
            </a:r>
            <a:r>
              <a:rPr lang="ru-RU" sz="4000" b="1" dirty="0" smtClean="0">
                <a:latin typeface="Constantia" panose="02030602050306030303" pitchFamily="18" charset="0"/>
              </a:rPr>
              <a:t>команде</a:t>
            </a:r>
            <a:endParaRPr lang="ru-RU" sz="4000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71296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>
                <a:latin typeface="Constantia" panose="02030602050306030303" pitchFamily="18" charset="0"/>
              </a:rPr>
              <a:t>Р. </a:t>
            </a:r>
            <a:r>
              <a:rPr lang="ru-RU" sz="2100" dirty="0" err="1">
                <a:latin typeface="Constantia" panose="02030602050306030303" pitchFamily="18" charset="0"/>
              </a:rPr>
              <a:t>Дафт</a:t>
            </a:r>
            <a:r>
              <a:rPr lang="ru-RU" sz="2100" dirty="0">
                <a:latin typeface="Constantia" panose="02030602050306030303" pitchFamily="18" charset="0"/>
              </a:rPr>
              <a:t> выделяет следующие роли среди членов команд.</a:t>
            </a:r>
          </a:p>
          <a:p>
            <a:pPr marL="0" indent="0">
              <a:buNone/>
            </a:pPr>
            <a:r>
              <a:rPr lang="ru-RU" sz="2100" dirty="0" smtClean="0">
                <a:latin typeface="Constantia" panose="02030602050306030303" pitchFamily="18" charset="0"/>
              </a:rPr>
              <a:t>1. Специалисты </a:t>
            </a:r>
            <a:r>
              <a:rPr lang="ru-RU" sz="2100" dirty="0">
                <a:latin typeface="Constantia" panose="02030602050306030303" pitchFamily="18" charset="0"/>
              </a:rPr>
              <a:t>по решению задач. Их роль состоит в том, чтобы достигать целей, стоящих перед командой. </a:t>
            </a:r>
            <a:r>
              <a:rPr lang="ru-RU" sz="2100" dirty="0" err="1">
                <a:latin typeface="Constantia" panose="02030602050306030303" pitchFamily="18" charset="0"/>
              </a:rPr>
              <a:t>Дафт</a:t>
            </a:r>
            <a:r>
              <a:rPr lang="ru-RU" sz="2100" dirty="0">
                <a:latin typeface="Constantia" panose="02030602050306030303" pitchFamily="18" charset="0"/>
              </a:rPr>
              <a:t> выделяет следующие черты, характерные для членов команды, играющих эту </a:t>
            </a:r>
            <a:r>
              <a:rPr lang="ru-RU" sz="2100" dirty="0" smtClean="0">
                <a:latin typeface="Constantia" panose="02030602050306030303" pitchFamily="18" charset="0"/>
              </a:rPr>
              <a:t>роль: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Constantia" panose="02030602050306030303" pitchFamily="18" charset="0"/>
              </a:rPr>
              <a:t>Инициатива</a:t>
            </a:r>
            <a:r>
              <a:rPr lang="ru-RU" sz="2100" dirty="0">
                <a:latin typeface="Constantia" panose="02030602050306030303" pitchFamily="18" charset="0"/>
              </a:rPr>
              <a:t>: предлагают новый взгляд на проблемы, новые способы решения </a:t>
            </a:r>
            <a:r>
              <a:rPr lang="ru-RU" sz="2100" dirty="0" smtClean="0">
                <a:latin typeface="Constantia" panose="02030602050306030303" pitchFamily="18" charset="0"/>
              </a:rPr>
              <a:t>проблем.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Constantia" panose="02030602050306030303" pitchFamily="18" charset="0"/>
              </a:rPr>
              <a:t>Обмен </a:t>
            </a:r>
            <a:r>
              <a:rPr lang="ru-RU" sz="2100" dirty="0">
                <a:latin typeface="Constantia" panose="02030602050306030303" pitchFamily="18" charset="0"/>
              </a:rPr>
              <a:t>мнениями: организуют дискуссию среди членов команд по поводу решения проблем, оценивают полученные </a:t>
            </a:r>
            <a:r>
              <a:rPr lang="ru-RU" sz="2100" dirty="0" smtClean="0">
                <a:latin typeface="Constantia" panose="02030602050306030303" pitchFamily="18" charset="0"/>
              </a:rPr>
              <a:t>идеи.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Constantia" panose="02030602050306030303" pitchFamily="18" charset="0"/>
              </a:rPr>
              <a:t>Поиск </a:t>
            </a:r>
            <a:r>
              <a:rPr lang="ru-RU" sz="2100" dirty="0">
                <a:latin typeface="Constantia" panose="02030602050306030303" pitchFamily="18" charset="0"/>
              </a:rPr>
              <a:t>информации: отбирают материалы и факты, имеющие отношение к проблеме. </a:t>
            </a:r>
            <a:endParaRPr lang="ru-RU" sz="21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Constantia" panose="02030602050306030303" pitchFamily="18" charset="0"/>
              </a:rPr>
              <a:t>Подведение </a:t>
            </a:r>
            <a:r>
              <a:rPr lang="ru-RU" sz="2100" dirty="0">
                <a:latin typeface="Constantia" panose="02030602050306030303" pitchFamily="18" charset="0"/>
              </a:rPr>
              <a:t>итогов: из возможных идей по решению проблем, возможностей и ограничений выстраивают целостную </a:t>
            </a:r>
            <a:r>
              <a:rPr lang="ru-RU" sz="2100" dirty="0" smtClean="0">
                <a:latin typeface="Constantia" panose="02030602050306030303" pitchFamily="18" charset="0"/>
              </a:rPr>
              <a:t>картину.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Constantia" panose="02030602050306030303" pitchFamily="18" charset="0"/>
              </a:rPr>
              <a:t>Энергия</a:t>
            </a:r>
            <a:r>
              <a:rPr lang="ru-RU" sz="2100" dirty="0">
                <a:latin typeface="Constantia" panose="02030602050306030303" pitchFamily="18" charset="0"/>
              </a:rPr>
              <a:t>: побуждают членов команды к активности.</a:t>
            </a:r>
          </a:p>
          <a:p>
            <a:endParaRPr lang="ru-RU" sz="21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2. Члены команды, осуществляющие социально-эмоциональную поддержку. Их роль состоит в удовлетворении эмоциональных потребностей членов команды. </a:t>
            </a:r>
            <a:r>
              <a:rPr lang="ru-RU" sz="2400" dirty="0" err="1">
                <a:latin typeface="Constantia" panose="02030602050306030303" pitchFamily="18" charset="0"/>
              </a:rPr>
              <a:t>Дафт</a:t>
            </a:r>
            <a:r>
              <a:rPr lang="ru-RU" sz="2400" dirty="0">
                <a:latin typeface="Constantia" panose="02030602050306030303" pitchFamily="18" charset="0"/>
              </a:rPr>
              <a:t> выделяет следующие черты, характерные для членов команды, играющих эту </a:t>
            </a:r>
            <a:r>
              <a:rPr lang="ru-RU" sz="2400" dirty="0" smtClean="0">
                <a:latin typeface="Constantia" panose="02030602050306030303" pitchFamily="18" charset="0"/>
              </a:rPr>
              <a:t>роль: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воодушевляют</a:t>
            </a:r>
            <a:r>
              <a:rPr lang="ru-RU" sz="2400" dirty="0">
                <a:latin typeface="Constantia" panose="02030602050306030303" pitchFamily="18" charset="0"/>
              </a:rPr>
              <a:t>: напоминают о прошлых успехах, высказывают комплименты и </a:t>
            </a:r>
            <a:r>
              <a:rPr lang="ru-RU" sz="2400" dirty="0" smtClean="0">
                <a:latin typeface="Constantia" panose="02030602050306030303" pitchFamily="18" charset="0"/>
              </a:rPr>
              <a:t>похвалы.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создают </a:t>
            </a:r>
            <a:r>
              <a:rPr lang="ru-RU" sz="2400" dirty="0">
                <a:latin typeface="Constantia" panose="02030602050306030303" pitchFamily="18" charset="0"/>
              </a:rPr>
              <a:t>гармонию: сглаживают споры и </a:t>
            </a:r>
            <a:r>
              <a:rPr lang="ru-RU" sz="2400" dirty="0" smtClean="0">
                <a:latin typeface="Constantia" panose="02030602050306030303" pitchFamily="18" charset="0"/>
              </a:rPr>
              <a:t>конфликты.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снижают </a:t>
            </a:r>
            <a:r>
              <a:rPr lang="ru-RU" sz="2400" dirty="0">
                <a:latin typeface="Constantia" panose="02030602050306030303" pitchFamily="18" charset="0"/>
              </a:rPr>
              <a:t>напряженность: шутят, рассказывают анекдоты и т.п.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готовы к компромиссам: способны поступиться собственным мнением ради поддержания гармонии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9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3170312" cy="724942"/>
          </a:xfrm>
        </p:spPr>
        <p:txBody>
          <a:bodyPr/>
          <a:lstStyle/>
          <a:p>
            <a:r>
              <a:rPr lang="ru-RU" b="1" dirty="0" smtClean="0">
                <a:latin typeface="Constantia" panose="02030602050306030303" pitchFamily="18" charset="0"/>
              </a:rPr>
              <a:t>Вопросы: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204864"/>
            <a:ext cx="6408712" cy="3662221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3200" dirty="0">
                <a:latin typeface="Constantia" panose="02030602050306030303" pitchFamily="18" charset="0"/>
              </a:rPr>
              <a:t>Поведение человека в </a:t>
            </a:r>
            <a:r>
              <a:rPr lang="ru-RU" sz="3200" dirty="0" smtClean="0">
                <a:latin typeface="Constantia" panose="02030602050306030303" pitchFamily="18" charset="0"/>
              </a:rPr>
              <a:t>организации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latin typeface="Constantia" panose="02030602050306030303" pitchFamily="18" charset="0"/>
              </a:rPr>
              <a:t>Типы сотрудников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latin typeface="Constantia" panose="02030602050306030303" pitchFamily="18" charset="0"/>
              </a:rPr>
              <a:t>Роли </a:t>
            </a:r>
            <a:r>
              <a:rPr lang="ru-RU" sz="3200" dirty="0">
                <a:latin typeface="Constantia" panose="02030602050306030303" pitchFamily="18" charset="0"/>
              </a:rPr>
              <a:t>в команде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17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3. Члены команды, играющие двойную роль. Такие люди совмещают в себе две вышеописанные роли: выполняют поставленную перед командой задачу и удовлетворяют эмоциональные потребности членов команды. Обычно люди, способные играть двойную роль, становятся лидерами команд.</a:t>
            </a: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4. Члены команды, играющие роль стороннего наблюдателя. Такие люди обычно держатся отстраненно от повседневной жизни команды, активно не участвуют ни в решении задач, ни в создании положительного эмоционального климата. Однако такие люди очень полезны в критический момент, поскольку видят проблемы команды как бы «со стороны» и часто дают нетривиальную «обратную связь».</a:t>
            </a:r>
          </a:p>
          <a:p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" y="0"/>
            <a:ext cx="9161346" cy="682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"/>
            <a:ext cx="9144000" cy="6848694"/>
          </a:xfrm>
        </p:spPr>
      </p:pic>
    </p:spTree>
    <p:extLst>
      <p:ext uri="{BB962C8B-B14F-4D97-AF65-F5344CB8AC3E}">
        <p14:creationId xmlns:p14="http://schemas.microsoft.com/office/powerpoint/2010/main" val="3235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65245" cy="120248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Constantia" panose="02030602050306030303" pitchFamily="18" charset="0"/>
              </a:rPr>
              <a:t>1. </a:t>
            </a:r>
            <a:r>
              <a:rPr lang="ru-RU" b="1" dirty="0">
                <a:latin typeface="Constantia" panose="02030602050306030303" pitchFamily="18" charset="0"/>
              </a:rPr>
              <a:t>Поведение человека в </a:t>
            </a:r>
            <a:r>
              <a:rPr lang="ru-RU" b="1" dirty="0" smtClean="0">
                <a:latin typeface="Constantia" panose="02030602050306030303" pitchFamily="18" charset="0"/>
              </a:rPr>
              <a:t>организации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992888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Constantia" panose="02030602050306030303" pitchFamily="18" charset="0"/>
              </a:rPr>
              <a:t>Поведение </a:t>
            </a:r>
            <a:r>
              <a:rPr lang="ru-RU" sz="2800" dirty="0">
                <a:latin typeface="Constantia" panose="02030602050306030303" pitchFamily="18" charset="0"/>
              </a:rPr>
              <a:t>человека в организации детерминируется принятыми служебными нормами, правилами и проявляется, прежде всего, следующими качествами: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Constantia" panose="02030602050306030303" pitchFamily="18" charset="0"/>
              </a:rPr>
              <a:t>объективность индивидуума;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Constantia" panose="02030602050306030303" pitchFamily="18" charset="0"/>
              </a:rPr>
              <a:t>его </a:t>
            </a:r>
            <a:r>
              <a:rPr lang="ru-RU" sz="2800" dirty="0">
                <a:latin typeface="Constantia" panose="02030602050306030303" pitchFamily="18" charset="0"/>
              </a:rPr>
              <a:t>склонность к </a:t>
            </a:r>
            <a:r>
              <a:rPr lang="ru-RU" sz="2800" dirty="0" smtClean="0">
                <a:latin typeface="Constantia" panose="02030602050306030303" pitchFamily="18" charset="0"/>
              </a:rPr>
              <a:t>доминированию-послушанию;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Constantia" panose="02030602050306030303" pitchFamily="18" charset="0"/>
              </a:rPr>
              <a:t>честолюбие;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Constantia" panose="02030602050306030303" pitchFamily="18" charset="0"/>
              </a:rPr>
              <a:t>импульсивность;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Constantia" panose="02030602050306030303" pitchFamily="18" charset="0"/>
              </a:rPr>
              <a:t>социальность</a:t>
            </a:r>
            <a:r>
              <a:rPr lang="ru-RU" sz="2800" dirty="0">
                <a:latin typeface="Constantia" panose="02030602050306030303" pitchFamily="18" charset="0"/>
              </a:rPr>
              <a:t>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4201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136904" cy="6264696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6800" dirty="0" smtClean="0">
                <a:latin typeface="Constantia" panose="02030602050306030303" pitchFamily="18" charset="0"/>
              </a:rPr>
              <a:t>Под объективностью понимается принцип поведения, когда оно управляется ситуацией.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6800" dirty="0" smtClean="0">
                <a:latin typeface="Constantia" panose="02030602050306030303" pitchFamily="18" charset="0"/>
              </a:rPr>
              <a:t>Под склонностью к доминированию понимается стремление брать на себя инициативу в межличностных отношениях или устанавливать контроль над ними.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6800" dirty="0" smtClean="0">
                <a:latin typeface="Constantia" panose="02030602050306030303" pitchFamily="18" charset="0"/>
              </a:rPr>
              <a:t>Честолюбивый человек постоянно озабочен своим статусом и продвижением в организации.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6800" dirty="0" smtClean="0">
                <a:latin typeface="Constantia" panose="02030602050306030303" pitchFamily="18" charset="0"/>
              </a:rPr>
              <a:t>Люди существенно отличаются друг от друга по степени импульсивности и твердости характера, то есть склонности быстро приходить к решениям и твердо стоять на однажды принятых решениях. Склонность всячески оттягивать принятие необходимого, но неприятного решения присуща почти всем администраторам.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6800" dirty="0" smtClean="0">
                <a:latin typeface="Constantia" panose="02030602050306030303" pitchFamily="18" charset="0"/>
              </a:rPr>
              <a:t>Под социальностью понимается восприимчивость индивидуума к взглядам и желаниям тех, с кем он непосредственно общается.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37" y="1519599"/>
            <a:ext cx="2272564" cy="25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6320" y="764704"/>
            <a:ext cx="612068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u="sng" dirty="0">
                <a:latin typeface="Constantia" panose="02030602050306030303" pitchFamily="18" charset="0"/>
              </a:rPr>
              <a:t>Мотивация</a:t>
            </a:r>
            <a:r>
              <a:rPr lang="ru-RU" sz="26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2600" dirty="0">
                <a:latin typeface="Constantia" panose="02030602050306030303" pitchFamily="18" charset="0"/>
              </a:rPr>
              <a:t>- ключ к пониманию поведения человека и возможностей воздействия на него различное поведение людей в организации позволяет вы делить типы темперамента, характеры, - учитывая их в управлении</a:t>
            </a:r>
            <a:r>
              <a:rPr lang="ru-RU" sz="2600" dirty="0" smtClean="0">
                <a:latin typeface="Constantia" panose="0203060205030603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dirty="0" smtClean="0">
                <a:latin typeface="Constantia" panose="02030602050306030303" pitchFamily="18" charset="0"/>
              </a:rPr>
              <a:t> </a:t>
            </a:r>
            <a:r>
              <a:rPr lang="ru-RU" sz="2600" dirty="0">
                <a:latin typeface="Constantia" panose="02030602050306030303" pitchFamily="18" charset="0"/>
              </a:rPr>
              <a:t>Определив психологический тип партнера, руководитель может выбрать правильные действия.</a:t>
            </a:r>
          </a:p>
          <a:p>
            <a:endParaRPr lang="ru-RU" sz="2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081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nstantia" panose="02030602050306030303" pitchFamily="18" charset="0"/>
              </a:rPr>
              <a:t>Т</a:t>
            </a:r>
            <a:r>
              <a:rPr lang="ru-RU" sz="2400" dirty="0" smtClean="0">
                <a:latin typeface="Constantia" panose="02030602050306030303" pitchFamily="18" charset="0"/>
              </a:rPr>
              <a:t>ипы </a:t>
            </a:r>
            <a:r>
              <a:rPr lang="ru-RU" sz="2400" dirty="0">
                <a:latin typeface="Constantia" panose="02030602050306030303" pitchFamily="18" charset="0"/>
              </a:rPr>
              <a:t>поведения человека в </a:t>
            </a:r>
            <a:r>
              <a:rPr lang="ru-RU" sz="2400" dirty="0" smtClean="0">
                <a:latin typeface="Constantia" panose="02030602050306030303" pitchFamily="18" charset="0"/>
              </a:rPr>
              <a:t>организации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2316281"/>
              </p:ext>
            </p:extLst>
          </p:nvPr>
        </p:nvGraphicFramePr>
        <p:xfrm>
          <a:off x="755576" y="1484784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5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22398" r="6042" b="22398"/>
          <a:stretch/>
        </p:blipFill>
        <p:spPr bwMode="auto">
          <a:xfrm>
            <a:off x="5955495" y="332656"/>
            <a:ext cx="3024336" cy="127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965245" cy="95523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Constantia" panose="02030602050306030303" pitchFamily="18" charset="0"/>
              </a:rPr>
              <a:t>2. Типы сотрудников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698802"/>
            <a:ext cx="6759853" cy="3950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nstantia" panose="02030602050306030303" pitchFamily="18" charset="0"/>
              </a:rPr>
              <a:t>Развитый сотрудник должен быть энергичным, уметь управлять своими эмоциями, быть готовым открыто излагать свое мнение, обладать способностью изменять свою точку зрения под воздействием аргументов, а не силы, добросовестно и квалифицированно выполнять свои профессиональные обязанности, стремиться повышать свой уровень профессиональной компетентности.</a:t>
            </a:r>
          </a:p>
          <a:p>
            <a:endParaRPr lang="ru-RU" sz="24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8331"/>
            <a:ext cx="2741291" cy="328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908720"/>
            <a:ext cx="69127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Иной перечень личностных качеств хорошего работника предложил профессор Токийского университета </a:t>
            </a:r>
            <a:r>
              <a:rPr lang="ru-RU" sz="2400" i="1" u="sng" dirty="0">
                <a:latin typeface="Constantia" panose="02030602050306030303" pitchFamily="18" charset="0"/>
              </a:rPr>
              <a:t>К. </a:t>
            </a:r>
            <a:r>
              <a:rPr lang="ru-RU" sz="2400" i="1" u="sng" dirty="0" err="1" smtClean="0">
                <a:latin typeface="Constantia" panose="02030602050306030303" pitchFamily="18" charset="0"/>
              </a:rPr>
              <a:t>Исикава</a:t>
            </a:r>
            <a:r>
              <a:rPr lang="ru-RU" sz="2400" dirty="0" smtClean="0">
                <a:latin typeface="Constantia" panose="02030602050306030303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устремленность </a:t>
            </a:r>
            <a:r>
              <a:rPr lang="ru-RU" sz="2400" dirty="0">
                <a:latin typeface="Constantia" panose="02030602050306030303" pitchFamily="18" charset="0"/>
              </a:rPr>
              <a:t>к сотрудничеству,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чувство </a:t>
            </a:r>
            <a:r>
              <a:rPr lang="ru-RU" sz="2400" dirty="0">
                <a:latin typeface="Constantia" panose="02030602050306030303" pitchFamily="18" charset="0"/>
              </a:rPr>
              <a:t>ответственности,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желание </a:t>
            </a:r>
            <a:r>
              <a:rPr lang="ru-RU" sz="2400" dirty="0">
                <a:latin typeface="Constantia" panose="02030602050306030303" pitchFamily="18" charset="0"/>
              </a:rPr>
              <a:t>трудиться,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хорошее </a:t>
            </a:r>
            <a:r>
              <a:rPr lang="ru-RU" sz="2400" dirty="0">
                <a:latin typeface="Constantia" panose="02030602050306030303" pitchFamily="18" charset="0"/>
              </a:rPr>
              <a:t>состояние здоровья</a:t>
            </a:r>
            <a:r>
              <a:rPr lang="ru-RU" sz="2400" dirty="0" smtClean="0">
                <a:latin typeface="Constantia" panose="02030602050306030303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r>
              <a:rPr lang="ru-RU" sz="2400" dirty="0">
                <a:latin typeface="Constantia" panose="02030602050306030303" pitchFamily="18" charset="0"/>
              </a:rPr>
              <a:t>общительность,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дух </a:t>
            </a:r>
            <a:r>
              <a:rPr lang="ru-RU" sz="2400" dirty="0">
                <a:latin typeface="Constantia" panose="02030602050306030303" pitchFamily="18" charset="0"/>
              </a:rPr>
              <a:t>соперничества,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удовлетворенность </a:t>
            </a:r>
            <a:r>
              <a:rPr lang="ru-RU" sz="2400" dirty="0">
                <a:latin typeface="Constantia" panose="02030602050306030303" pitchFamily="18" charset="0"/>
              </a:rPr>
              <a:t>трудом</a:t>
            </a:r>
          </a:p>
        </p:txBody>
      </p:sp>
    </p:spTree>
    <p:extLst>
      <p:ext uri="{BB962C8B-B14F-4D97-AF65-F5344CB8AC3E}">
        <p14:creationId xmlns:p14="http://schemas.microsoft.com/office/powerpoint/2010/main" val="2391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594509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Интересную классификацию сотрудников предложил российский ученый </a:t>
            </a:r>
            <a:r>
              <a:rPr lang="ru-RU" sz="2400" i="1" u="sng" dirty="0">
                <a:latin typeface="Constantia" panose="02030602050306030303" pitchFamily="18" charset="0"/>
              </a:rPr>
              <a:t>В. М. </a:t>
            </a:r>
            <a:r>
              <a:rPr lang="ru-RU" sz="2400" i="1" u="sng" dirty="0" err="1" smtClean="0">
                <a:latin typeface="Constantia" panose="02030602050306030303" pitchFamily="18" charset="0"/>
              </a:rPr>
              <a:t>Шепель</a:t>
            </a:r>
            <a:r>
              <a:rPr lang="ru-RU" sz="2400" dirty="0" smtClean="0">
                <a:latin typeface="Constantia" panose="02030602050306030303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коллективисты </a:t>
            </a:r>
            <a:r>
              <a:rPr lang="ru-RU" sz="2400" dirty="0">
                <a:latin typeface="Constantia" panose="02030602050306030303" pitchFamily="18" charset="0"/>
              </a:rPr>
              <a:t>- общительные работники, активно поддерживающие общественные </a:t>
            </a:r>
            <a:r>
              <a:rPr lang="ru-RU" sz="2400" dirty="0" smtClean="0">
                <a:latin typeface="Constantia" panose="02030602050306030303" pitchFamily="18" charset="0"/>
              </a:rPr>
              <a:t>начинания;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индивидуалисты </a:t>
            </a:r>
            <a:r>
              <a:rPr lang="ru-RU" sz="2400" dirty="0">
                <a:latin typeface="Constantia" panose="02030602050306030303" pitchFamily="18" charset="0"/>
              </a:rPr>
              <a:t>- тяготеющие к персональной ответственности, </a:t>
            </a:r>
            <a:r>
              <a:rPr lang="ru-RU" sz="2400" dirty="0" smtClean="0">
                <a:latin typeface="Constantia" panose="02030602050306030303" pitchFamily="18" charset="0"/>
              </a:rPr>
              <a:t>самостоятельности;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претензионисты </a:t>
            </a:r>
            <a:r>
              <a:rPr lang="ru-RU" sz="2400" dirty="0">
                <a:latin typeface="Constantia" panose="02030602050306030303" pitchFamily="18" charset="0"/>
              </a:rPr>
              <a:t>- работники, которым присущи тщеславие, обидчивость, желание находиться в центре </a:t>
            </a:r>
            <a:r>
              <a:rPr lang="ru-RU" sz="2400" dirty="0" smtClean="0">
                <a:latin typeface="Constantia" panose="02030602050306030303" pitchFamily="18" charset="0"/>
              </a:rPr>
              <a:t>внимания;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подражатели </a:t>
            </a:r>
            <a:r>
              <a:rPr lang="ru-RU" sz="2400" dirty="0">
                <a:latin typeface="Constantia" panose="02030602050306030303" pitchFamily="18" charset="0"/>
              </a:rPr>
              <a:t>- сотрудники, ими </a:t>
            </a:r>
            <a:r>
              <a:rPr lang="ru-RU" sz="2400" dirty="0" smtClean="0">
                <a:latin typeface="Constantia" panose="02030602050306030303" pitchFamily="18" charset="0"/>
              </a:rPr>
              <a:t>тирующие</a:t>
            </a:r>
          </a:p>
          <a:p>
            <a:pPr marL="0" indent="0">
              <a:buNone/>
            </a:pPr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r>
              <a:rPr lang="ru-RU" sz="2400" dirty="0">
                <a:latin typeface="Constantia" panose="02030602050306030303" pitchFamily="18" charset="0"/>
              </a:rPr>
              <a:t>чужие манеры и избегающие </a:t>
            </a:r>
            <a:r>
              <a:rPr lang="ru-RU" sz="2400" dirty="0" smtClean="0">
                <a:latin typeface="Constantia" panose="02030602050306030303" pitchFamily="18" charset="0"/>
              </a:rPr>
              <a:t>осложнений;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пассивные </a:t>
            </a:r>
            <a:r>
              <a:rPr lang="ru-RU" sz="2400" dirty="0">
                <a:latin typeface="Constantia" panose="02030602050306030303" pitchFamily="18" charset="0"/>
              </a:rPr>
              <a:t>- слабовольные работники, не проявляющие </a:t>
            </a:r>
            <a:r>
              <a:rPr lang="ru-RU" sz="2400" dirty="0" smtClean="0">
                <a:latin typeface="Constantia" panose="02030602050306030303" pitchFamily="18" charset="0"/>
              </a:rPr>
              <a:t>инициативы;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nstantia" panose="02030602050306030303" pitchFamily="18" charset="0"/>
              </a:rPr>
              <a:t>изолированные </a:t>
            </a:r>
            <a:r>
              <a:rPr lang="ru-RU" sz="2400" dirty="0">
                <a:latin typeface="Constantia" panose="02030602050306030303" pitchFamily="18" charset="0"/>
              </a:rPr>
              <a:t>- работники с несносным характером.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20738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1186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Constantia</vt:lpstr>
      <vt:lpstr>Times New Roman</vt:lpstr>
      <vt:lpstr>Wingdings</vt:lpstr>
      <vt:lpstr>Горизонт</vt:lpstr>
      <vt:lpstr>Ролевое взаимодействие членов команды к.э.н., доцент кафедры международного туризма и гостиничного бизнеса Нежельченко Е.В. к.э.н., доцент кафедры международного туризма и гостиничного бизнеса Ясенок С.Н.  </vt:lpstr>
      <vt:lpstr>Вопросы:</vt:lpstr>
      <vt:lpstr>1. Поведение человека в организации</vt:lpstr>
      <vt:lpstr>Презентация PowerPoint</vt:lpstr>
      <vt:lpstr>Презентация PowerPoint</vt:lpstr>
      <vt:lpstr>Типы поведения человека в организации:</vt:lpstr>
      <vt:lpstr>2. Типы сотрудников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Роли в команде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Ролевое взаимодействие членов команды.</dc:title>
  <dc:creator>Анастасия Румянцева</dc:creator>
  <cp:lastModifiedBy>Fomka</cp:lastModifiedBy>
  <cp:revision>15</cp:revision>
  <dcterms:created xsi:type="dcterms:W3CDTF">2017-02-28T16:31:45Z</dcterms:created>
  <dcterms:modified xsi:type="dcterms:W3CDTF">2020-07-08T07:08:12Z</dcterms:modified>
</cp:coreProperties>
</file>