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81" r:id="rId3"/>
    <p:sldId id="257" r:id="rId4"/>
    <p:sldId id="258" r:id="rId5"/>
    <p:sldId id="282" r:id="rId6"/>
    <p:sldId id="283" r:id="rId7"/>
    <p:sldId id="259" r:id="rId8"/>
    <p:sldId id="284" r:id="rId9"/>
    <p:sldId id="260" r:id="rId10"/>
    <p:sldId id="261" r:id="rId11"/>
    <p:sldId id="262" r:id="rId12"/>
    <p:sldId id="285" r:id="rId13"/>
    <p:sldId id="286" r:id="rId14"/>
    <p:sldId id="287" r:id="rId15"/>
    <p:sldId id="288" r:id="rId16"/>
    <p:sldId id="265" r:id="rId17"/>
    <p:sldId id="266" r:id="rId18"/>
    <p:sldId id="289" r:id="rId19"/>
    <p:sldId id="290" r:id="rId20"/>
    <p:sldId id="291" r:id="rId21"/>
    <p:sldId id="268" r:id="rId22"/>
    <p:sldId id="292" r:id="rId23"/>
    <p:sldId id="293" r:id="rId24"/>
    <p:sldId id="294" r:id="rId25"/>
    <p:sldId id="295" r:id="rId26"/>
    <p:sldId id="269" r:id="rId27"/>
    <p:sldId id="296" r:id="rId28"/>
    <p:sldId id="270" r:id="rId29"/>
    <p:sldId id="271" r:id="rId30"/>
    <p:sldId id="297" r:id="rId31"/>
    <p:sldId id="298" r:id="rId32"/>
    <p:sldId id="299" r:id="rId33"/>
    <p:sldId id="272" r:id="rId34"/>
    <p:sldId id="300" r:id="rId35"/>
    <p:sldId id="273" r:id="rId36"/>
    <p:sldId id="301" r:id="rId37"/>
    <p:sldId id="274" r:id="rId38"/>
    <p:sldId id="275" r:id="rId39"/>
    <p:sldId id="276" r:id="rId40"/>
    <p:sldId id="277" r:id="rId41"/>
    <p:sldId id="278" r:id="rId42"/>
    <p:sldId id="279" r:id="rId43"/>
    <p:sldId id="280" r:id="rId4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B8C898BD-329B-49E8-904E-FCA767A3C401}">
          <p14:sldIdLst>
            <p14:sldId id="256"/>
            <p14:sldId id="281"/>
          </p14:sldIdLst>
        </p14:section>
        <p14:section name="Раздел без заголовка" id="{72F28829-768D-4856-8807-15B09CE09F1A}">
          <p14:sldIdLst>
            <p14:sldId id="257"/>
            <p14:sldId id="258"/>
            <p14:sldId id="282"/>
            <p14:sldId id="283"/>
            <p14:sldId id="259"/>
            <p14:sldId id="284"/>
            <p14:sldId id="260"/>
            <p14:sldId id="261"/>
            <p14:sldId id="262"/>
            <p14:sldId id="285"/>
            <p14:sldId id="286"/>
            <p14:sldId id="287"/>
            <p14:sldId id="288"/>
            <p14:sldId id="265"/>
            <p14:sldId id="266"/>
            <p14:sldId id="289"/>
            <p14:sldId id="290"/>
            <p14:sldId id="291"/>
            <p14:sldId id="268"/>
            <p14:sldId id="292"/>
            <p14:sldId id="293"/>
            <p14:sldId id="294"/>
            <p14:sldId id="295"/>
            <p14:sldId id="269"/>
            <p14:sldId id="296"/>
            <p14:sldId id="270"/>
            <p14:sldId id="271"/>
            <p14:sldId id="297"/>
            <p14:sldId id="298"/>
            <p14:sldId id="299"/>
            <p14:sldId id="272"/>
            <p14:sldId id="300"/>
            <p14:sldId id="273"/>
            <p14:sldId id="301"/>
            <p14:sldId id="274"/>
            <p14:sldId id="275"/>
            <p14:sldId id="276"/>
            <p14:sldId id="277"/>
            <p14:sldId id="278"/>
            <p14:sldId id="279"/>
            <p14:sldId id="28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94602" autoAdjust="0"/>
  </p:normalViewPr>
  <p:slideViewPr>
    <p:cSldViewPr>
      <p:cViewPr varScale="1">
        <p:scale>
          <a:sx n="73" d="100"/>
          <a:sy n="73" d="100"/>
        </p:scale>
        <p:origin x="147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08.07.2020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08.07.2020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08.07.2020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08.07.2020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08.07.2020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pPr/>
              <a:t>08.07.2020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pPr/>
              <a:t>08.07.2020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pPr/>
              <a:t>08.07.2020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08.07.2020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08.07.2020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08.07.2020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08.07.2020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push dir="u"/>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04665"/>
            <a:ext cx="7772400" cy="4667410"/>
          </a:xfrm>
        </p:spPr>
        <p:txBody>
          <a:bodyPr>
            <a:normAutofit fontScale="90000"/>
          </a:bodyPr>
          <a:lstStyle/>
          <a:p>
            <a:r>
              <a:rPr lang="ru-RU" sz="2000" dirty="0"/>
              <a:t/>
            </a:r>
            <a:br>
              <a:rPr lang="ru-RU" sz="2000" dirty="0"/>
            </a:br>
            <a:r>
              <a:rPr lang="ru-RU" sz="2000" dirty="0"/>
              <a:t/>
            </a:r>
            <a:br>
              <a:rPr lang="ru-RU" sz="2000" dirty="0"/>
            </a:br>
            <a:r>
              <a:rPr lang="ru-RU" sz="2000" dirty="0"/>
              <a:t/>
            </a:r>
            <a:br>
              <a:rPr lang="ru-RU" sz="2000" dirty="0"/>
            </a:br>
            <a:r>
              <a:rPr lang="ru-RU" sz="4000" dirty="0"/>
              <a:t/>
            </a:r>
            <a:br>
              <a:rPr lang="ru-RU" sz="4000" dirty="0"/>
            </a:br>
            <a:r>
              <a:rPr lang="ru-RU" sz="4000" b="1" dirty="0" smtClean="0">
                <a:latin typeface="Times New Roman" pitchFamily="18" charset="0"/>
                <a:cs typeface="Times New Roman" pitchFamily="18" charset="0"/>
              </a:rPr>
              <a:t/>
            </a:r>
            <a:br>
              <a:rPr lang="ru-RU" sz="4000" b="1" dirty="0" smtClean="0">
                <a:latin typeface="Times New Roman" pitchFamily="18" charset="0"/>
                <a:cs typeface="Times New Roman" pitchFamily="18" charset="0"/>
              </a:rPr>
            </a:br>
            <a:r>
              <a:rPr lang="ru-RU" sz="4000" b="1" dirty="0" smtClean="0">
                <a:latin typeface="Times New Roman" pitchFamily="18" charset="0"/>
                <a:cs typeface="Times New Roman" pitchFamily="18" charset="0"/>
              </a:rPr>
              <a:t>Современные </a:t>
            </a:r>
            <a:r>
              <a:rPr lang="ru-RU" sz="4000" b="1" dirty="0">
                <a:latin typeface="Times New Roman" pitchFamily="18" charset="0"/>
                <a:cs typeface="Times New Roman" pitchFamily="18" charset="0"/>
              </a:rPr>
              <a:t>концепции </a:t>
            </a:r>
            <a:r>
              <a:rPr lang="ru-RU" sz="4000" b="1" dirty="0" smtClean="0">
                <a:latin typeface="Times New Roman" pitchFamily="18" charset="0"/>
                <a:cs typeface="Times New Roman" pitchFamily="18" charset="0"/>
              </a:rPr>
              <a:t>лидерства</a:t>
            </a:r>
            <a:br>
              <a:rPr lang="ru-RU" sz="4000" b="1" dirty="0" smtClean="0">
                <a:latin typeface="Times New Roman" pitchFamily="18" charset="0"/>
                <a:cs typeface="Times New Roman" pitchFamily="18" charset="0"/>
              </a:rPr>
            </a:br>
            <a:r>
              <a:rPr lang="ru-RU" sz="2200" dirty="0">
                <a:latin typeface="Times New Roman" panose="02020603050405020304" pitchFamily="18" charset="0"/>
                <a:cs typeface="Times New Roman" panose="02020603050405020304" pitchFamily="18" charset="0"/>
              </a:rPr>
              <a:t>к.э.н., доцент кафедры международного туризма и гостиничного бизнеса </a:t>
            </a:r>
            <a:r>
              <a:rPr lang="ru-RU" sz="2200" dirty="0" err="1">
                <a:latin typeface="Times New Roman" panose="02020603050405020304" pitchFamily="18" charset="0"/>
                <a:cs typeface="Times New Roman" panose="02020603050405020304" pitchFamily="18" charset="0"/>
              </a:rPr>
              <a:t>Нежельченко</a:t>
            </a:r>
            <a:r>
              <a:rPr lang="ru-RU" sz="2200" dirty="0">
                <a:latin typeface="Times New Roman" panose="02020603050405020304" pitchFamily="18" charset="0"/>
                <a:cs typeface="Times New Roman" panose="02020603050405020304" pitchFamily="18" charset="0"/>
              </a:rPr>
              <a:t> Е.В.</a:t>
            </a:r>
            <a:br>
              <a:rPr lang="ru-RU" sz="2200" dirty="0">
                <a:latin typeface="Times New Roman" panose="02020603050405020304" pitchFamily="18" charset="0"/>
                <a:cs typeface="Times New Roman" panose="02020603050405020304" pitchFamily="18" charset="0"/>
              </a:rPr>
            </a:br>
            <a:r>
              <a:rPr lang="ru-RU" sz="2200" dirty="0">
                <a:latin typeface="Times New Roman" panose="02020603050405020304" pitchFamily="18" charset="0"/>
                <a:cs typeface="Times New Roman" panose="02020603050405020304" pitchFamily="18" charset="0"/>
              </a:rPr>
              <a:t>к.э.н., доцент кафедры международного туризма и гостиничного бизнеса </a:t>
            </a:r>
            <a:r>
              <a:rPr lang="ru-RU" sz="2200" dirty="0" err="1">
                <a:latin typeface="Times New Roman" panose="02020603050405020304" pitchFamily="18" charset="0"/>
                <a:cs typeface="Times New Roman" panose="02020603050405020304" pitchFamily="18" charset="0"/>
              </a:rPr>
              <a:t>Ясенок</a:t>
            </a:r>
            <a:r>
              <a:rPr lang="ru-RU" sz="2200" dirty="0">
                <a:latin typeface="Times New Roman" panose="02020603050405020304" pitchFamily="18" charset="0"/>
                <a:cs typeface="Times New Roman" panose="02020603050405020304" pitchFamily="18" charset="0"/>
              </a:rPr>
              <a:t> С.Н.</a:t>
            </a:r>
            <a:br>
              <a:rPr lang="ru-RU" sz="2200" dirty="0">
                <a:latin typeface="Times New Roman" panose="02020603050405020304" pitchFamily="18" charset="0"/>
                <a:cs typeface="Times New Roman" panose="02020603050405020304" pitchFamily="18" charset="0"/>
              </a:rPr>
            </a:br>
            <a:r>
              <a:rPr lang="ru-RU" sz="4000" b="1" dirty="0">
                <a:latin typeface="Times New Roman" pitchFamily="18" charset="0"/>
                <a:cs typeface="Times New Roman" pitchFamily="18" charset="0"/>
              </a:rPr>
              <a:t/>
            </a:r>
            <a:br>
              <a:rPr lang="ru-RU" sz="4000" b="1" dirty="0">
                <a:latin typeface="Times New Roman" pitchFamily="18" charset="0"/>
                <a:cs typeface="Times New Roman" pitchFamily="18" charset="0"/>
              </a:rPr>
            </a:br>
            <a:r>
              <a:rPr lang="ru-RU" b="1" dirty="0">
                <a:latin typeface="Times New Roman" pitchFamily="18" charset="0"/>
                <a:cs typeface="Times New Roman" pitchFamily="18" charset="0"/>
              </a:rPr>
              <a:t/>
            </a:r>
            <a:br>
              <a:rPr lang="ru-RU" b="1" dirty="0">
                <a:latin typeface="Times New Roman" pitchFamily="18" charset="0"/>
                <a:cs typeface="Times New Roman" pitchFamily="18" charset="0"/>
              </a:rPr>
            </a:b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1447810216"/>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8856984" cy="6408712"/>
          </a:xfrm>
          <a:prstGeom prst="rect">
            <a:avLst/>
          </a:prstGeom>
          <a:noFill/>
          <a:ln>
            <a:noFill/>
          </a:ln>
        </p:spPr>
      </p:pic>
    </p:spTree>
    <p:extLst>
      <p:ext uri="{BB962C8B-B14F-4D97-AF65-F5344CB8AC3E}">
        <p14:creationId xmlns:p14="http://schemas.microsoft.com/office/powerpoint/2010/main" val="1717020634"/>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24744"/>
            <a:ext cx="8589640" cy="4680520"/>
          </a:xfrm>
        </p:spPr>
        <p:txBody>
          <a:bodyPr>
            <a:noAutofit/>
          </a:bodyPr>
          <a:lstStyle/>
          <a:p>
            <a:pPr algn="l"/>
            <a:r>
              <a:rPr lang="ru-RU" sz="2400" dirty="0" smtClean="0">
                <a:effectLst/>
                <a:latin typeface="Times New Roman" pitchFamily="18" charset="0"/>
                <a:cs typeface="Times New Roman" pitchFamily="18" charset="0"/>
              </a:rPr>
              <a:t>В </a:t>
            </a:r>
            <a:r>
              <a:rPr lang="ru-RU" sz="2400" dirty="0">
                <a:effectLst/>
                <a:latin typeface="Times New Roman" pitchFamily="18" charset="0"/>
                <a:cs typeface="Times New Roman" pitchFamily="18" charset="0"/>
              </a:rPr>
              <a:t>основе </a:t>
            </a:r>
            <a:r>
              <a:rPr lang="ru-RU" sz="2400" dirty="0" smtClean="0">
                <a:effectLst/>
                <a:latin typeface="Times New Roman" pitchFamily="18" charset="0"/>
                <a:cs typeface="Times New Roman" pitchFamily="18" charset="0"/>
              </a:rPr>
              <a:t>исследования </a:t>
            </a:r>
            <a:r>
              <a:rPr lang="ru-RU" sz="2400" dirty="0">
                <a:effectLst/>
                <a:latin typeface="Times New Roman" pitchFamily="18" charset="0"/>
                <a:cs typeface="Times New Roman" pitchFamily="18" charset="0"/>
              </a:rPr>
              <a:t>две </a:t>
            </a:r>
            <a:r>
              <a:rPr lang="ru-RU" sz="2400" dirty="0" smtClean="0">
                <a:effectLst/>
                <a:latin typeface="Times New Roman" pitchFamily="18" charset="0"/>
                <a:cs typeface="Times New Roman" pitchFamily="18" charset="0"/>
              </a:rPr>
              <a:t>переменные:</a:t>
            </a:r>
            <a:br>
              <a:rPr lang="ru-RU" sz="2400" dirty="0" smtClean="0">
                <a:effectLst/>
                <a:latin typeface="Times New Roman" pitchFamily="18" charset="0"/>
                <a:cs typeface="Times New Roman" pitchFamily="18" charset="0"/>
              </a:rPr>
            </a:br>
            <a:r>
              <a:rPr lang="ru-RU" sz="2400" dirty="0">
                <a:latin typeface="Times New Roman" pitchFamily="18" charset="0"/>
                <a:cs typeface="Times New Roman" pitchFamily="18" charset="0"/>
              </a:rPr>
              <a:t>-</a:t>
            </a:r>
            <a:r>
              <a:rPr lang="ru-RU" sz="2400" dirty="0" smtClean="0">
                <a:effectLst/>
                <a:latin typeface="Times New Roman" pitchFamily="18" charset="0"/>
                <a:cs typeface="Times New Roman" pitchFamily="18" charset="0"/>
              </a:rPr>
              <a:t> </a:t>
            </a:r>
            <a:r>
              <a:rPr lang="ru-RU" sz="2400" dirty="0">
                <a:effectLst/>
                <a:latin typeface="Times New Roman" pitchFamily="18" charset="0"/>
                <a:cs typeface="Times New Roman" pitchFamily="18" charset="0"/>
              </a:rPr>
              <a:t>структура отношений </a:t>
            </a:r>
            <a:r>
              <a:rPr lang="ru-RU" sz="2400" dirty="0" smtClean="0">
                <a:effectLst/>
                <a:latin typeface="Times New Roman" pitchFamily="18" charset="0"/>
                <a:cs typeface="Times New Roman" pitchFamily="18" charset="0"/>
              </a:rPr>
              <a:t/>
            </a:r>
            <a:br>
              <a:rPr lang="ru-RU" sz="2400" dirty="0" smtClean="0">
                <a:effectLst/>
                <a:latin typeface="Times New Roman" pitchFamily="18" charset="0"/>
                <a:cs typeface="Times New Roman" pitchFamily="18" charset="0"/>
              </a:rPr>
            </a:br>
            <a:r>
              <a:rPr lang="ru-RU" sz="2400" dirty="0" smtClean="0">
                <a:latin typeface="Times New Roman" pitchFamily="18" charset="0"/>
                <a:cs typeface="Times New Roman" pitchFamily="18" charset="0"/>
              </a:rPr>
              <a:t>- </a:t>
            </a:r>
            <a:r>
              <a:rPr lang="ru-RU" sz="2400" dirty="0" smtClean="0">
                <a:effectLst/>
                <a:latin typeface="Times New Roman" pitchFamily="18" charset="0"/>
                <a:cs typeface="Times New Roman" pitchFamily="18" charset="0"/>
              </a:rPr>
              <a:t>и </a:t>
            </a:r>
            <a:r>
              <a:rPr lang="ru-RU" sz="2400" dirty="0">
                <a:effectLst/>
                <a:latin typeface="Times New Roman" pitchFamily="18" charset="0"/>
                <a:cs typeface="Times New Roman" pitchFamily="18" charset="0"/>
              </a:rPr>
              <a:t>отношения в структуре</a:t>
            </a:r>
            <a:r>
              <a:rPr lang="ru-RU" sz="2400" dirty="0" smtClean="0">
                <a:effectLst/>
                <a:latin typeface="Times New Roman" pitchFamily="18" charset="0"/>
                <a:cs typeface="Times New Roman" pitchFamily="18" charset="0"/>
              </a:rPr>
              <a:t>.</a:t>
            </a:r>
            <a:r>
              <a:rPr lang="ru-RU" sz="1800" dirty="0" smtClean="0">
                <a:effectLst/>
                <a:latin typeface="Times New Roman" pitchFamily="18" charset="0"/>
                <a:cs typeface="Times New Roman" pitchFamily="18" charset="0"/>
              </a:rPr>
              <a:t/>
            </a:r>
            <a:br>
              <a:rPr lang="ru-RU" sz="1800" dirty="0" smtClean="0">
                <a:effectLst/>
                <a:latin typeface="Times New Roman" pitchFamily="18" charset="0"/>
                <a:cs typeface="Times New Roman" pitchFamily="18" charset="0"/>
              </a:rPr>
            </a:br>
            <a:r>
              <a:rPr lang="ru-RU" sz="1800" dirty="0">
                <a:effectLst/>
                <a:latin typeface="Times New Roman" pitchFamily="18" charset="0"/>
                <a:cs typeface="Times New Roman" pitchFamily="18" charset="0"/>
              </a:rPr>
              <a:t/>
            </a:r>
            <a:br>
              <a:rPr lang="ru-RU" sz="1800" dirty="0">
                <a:effectLst/>
                <a:latin typeface="Times New Roman" pitchFamily="18" charset="0"/>
                <a:cs typeface="Times New Roman" pitchFamily="18" charset="0"/>
              </a:rPr>
            </a:br>
            <a:r>
              <a:rPr lang="ru-RU" sz="1800" dirty="0" smtClean="0">
                <a:effectLst/>
                <a:latin typeface="Times New Roman" pitchFamily="18" charset="0"/>
                <a:cs typeface="Times New Roman" pitchFamily="18" charset="0"/>
              </a:rPr>
              <a:t>    </a:t>
            </a:r>
            <a:r>
              <a:rPr lang="ru-RU" sz="2400" dirty="0" smtClean="0">
                <a:effectLst/>
                <a:latin typeface="Times New Roman" pitchFamily="18" charset="0"/>
                <a:cs typeface="Times New Roman" pitchFamily="18" charset="0"/>
              </a:rPr>
              <a:t>Структура </a:t>
            </a:r>
            <a:r>
              <a:rPr lang="ru-RU" sz="2400" dirty="0">
                <a:effectLst/>
                <a:latin typeface="Times New Roman" pitchFamily="18" charset="0"/>
                <a:cs typeface="Times New Roman" pitchFamily="18" charset="0"/>
              </a:rPr>
              <a:t>отношений - образцы поведения, с помощью которых лидер организует и определяет структуру отношений в группе: определение ролей, установление коммуникационных потоков, правил и процедур работы, ожидаемых результатов.</a:t>
            </a:r>
            <a:br>
              <a:rPr lang="ru-RU" sz="2400" dirty="0">
                <a:effectLst/>
                <a:latin typeface="Times New Roman" pitchFamily="18" charset="0"/>
                <a:cs typeface="Times New Roman" pitchFamily="18" charset="0"/>
              </a:rPr>
            </a:br>
            <a:r>
              <a:rPr lang="ru-RU" sz="2400" dirty="0" smtClean="0">
                <a:effectLst/>
                <a:latin typeface="Times New Roman" pitchFamily="18" charset="0"/>
                <a:cs typeface="Times New Roman" pitchFamily="18" charset="0"/>
              </a:rPr>
              <a:t>    Отношения </a:t>
            </a:r>
            <a:r>
              <a:rPr lang="ru-RU" sz="2400" dirty="0">
                <a:effectLst/>
                <a:latin typeface="Times New Roman" pitchFamily="18" charset="0"/>
                <a:cs typeface="Times New Roman" pitchFamily="18" charset="0"/>
              </a:rPr>
              <a:t>в структуре - образцы поведения, отражающие уровень или качество отношений между лидером и последователями: дружественность, взаимное доверие и уважение, симпатия и гармония, чувствительность друг к другу, желание сделать друг другу доброе.</a:t>
            </a:r>
            <a:r>
              <a:rPr lang="ru-RU" sz="1800" dirty="0">
                <a:effectLst/>
                <a:latin typeface="Times New Roman" pitchFamily="18" charset="0"/>
                <a:cs typeface="Times New Roman" pitchFamily="18" charset="0"/>
              </a:rPr>
              <a:t/>
            </a:r>
            <a:br>
              <a:rPr lang="ru-RU" sz="1800" dirty="0">
                <a:effectLst/>
                <a:latin typeface="Times New Roman" pitchFamily="18" charset="0"/>
                <a:cs typeface="Times New Roman" pitchFamily="18" charset="0"/>
              </a:rPr>
            </a:br>
            <a:r>
              <a:rPr lang="ru-RU" sz="1800" dirty="0" smtClean="0">
                <a:effectLst/>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
        <p:nvSpPr>
          <p:cNvPr id="3" name="Прямоугольник 2"/>
          <p:cNvSpPr/>
          <p:nvPr/>
        </p:nvSpPr>
        <p:spPr>
          <a:xfrm>
            <a:off x="467544" y="260648"/>
            <a:ext cx="8352928" cy="461665"/>
          </a:xfrm>
          <a:prstGeom prst="rect">
            <a:avLst/>
          </a:prstGeom>
        </p:spPr>
        <p:txBody>
          <a:bodyPr wrap="square">
            <a:spAutoFit/>
          </a:bodyPr>
          <a:lstStyle/>
          <a:p>
            <a:pPr algn="ctr"/>
            <a:r>
              <a:rPr lang="ru-RU" sz="2400" b="1" dirty="0">
                <a:latin typeface="Times New Roman" pitchFamily="18" charset="0"/>
                <a:cs typeface="Times New Roman" pitchFamily="18" charset="0"/>
              </a:rPr>
              <a:t>Двухфакторная теория </a:t>
            </a:r>
            <a:r>
              <a:rPr lang="ru-RU" sz="2400" b="1" dirty="0" smtClean="0">
                <a:latin typeface="Times New Roman" pitchFamily="18" charset="0"/>
                <a:cs typeface="Times New Roman" pitchFamily="18" charset="0"/>
              </a:rPr>
              <a:t>руководства</a:t>
            </a:r>
            <a:endParaRPr lang="ru-RU" sz="2400" b="1" dirty="0"/>
          </a:p>
        </p:txBody>
      </p:sp>
    </p:spTree>
    <p:extLst>
      <p:ext uri="{BB962C8B-B14F-4D97-AF65-F5344CB8AC3E}">
        <p14:creationId xmlns:p14="http://schemas.microsoft.com/office/powerpoint/2010/main" val="817377033"/>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20420" y="612845"/>
            <a:ext cx="8136904" cy="6001643"/>
          </a:xfrm>
          <a:prstGeom prst="rect">
            <a:avLst/>
          </a:prstGeom>
        </p:spPr>
        <p:txBody>
          <a:bodyPr wrap="square">
            <a:spAutoFit/>
          </a:bodyPr>
          <a:lstStyle/>
          <a:p>
            <a:pPr indent="457200" algn="just"/>
            <a:r>
              <a:rPr lang="ru-RU" sz="2400" dirty="0">
                <a:latin typeface="Times New Roman" pitchFamily="18" charset="0"/>
                <a:cs typeface="Times New Roman" pitchFamily="18" charset="0"/>
              </a:rPr>
              <a:t>Связь между двумя переменными и критериями эффективности была определена следующим образом</a:t>
            </a:r>
            <a:r>
              <a:rPr lang="ru-RU" sz="2400" dirty="0" smtClean="0">
                <a:latin typeface="Times New Roman" pitchFamily="18" charset="0"/>
                <a:cs typeface="Times New Roman" pitchFamily="18" charset="0"/>
              </a:rPr>
              <a:t>.</a:t>
            </a:r>
          </a:p>
          <a:p>
            <a:pPr indent="457200" algn="just"/>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Лидеры, поведение которых характеризуется одновременно наличием двух переменных, более эффективны в своей деятельности, чем те, у которых поведение характеризовалось только одной из них. </a:t>
            </a:r>
            <a:endParaRPr lang="ru-RU" sz="2400" dirty="0" smtClean="0">
              <a:latin typeface="Times New Roman" pitchFamily="18" charset="0"/>
              <a:cs typeface="Times New Roman" pitchFamily="18" charset="0"/>
            </a:endParaRPr>
          </a:p>
          <a:p>
            <a:pPr indent="457200" algn="just"/>
            <a:r>
              <a:rPr lang="ru-RU" sz="2400" dirty="0" smtClean="0">
                <a:latin typeface="Times New Roman" pitchFamily="18" charset="0"/>
                <a:cs typeface="Times New Roman" pitchFamily="18" charset="0"/>
              </a:rPr>
              <a:t>Позже </a:t>
            </a:r>
            <a:r>
              <a:rPr lang="ru-RU" sz="2400" dirty="0">
                <a:latin typeface="Times New Roman" pitchFamily="18" charset="0"/>
                <a:cs typeface="Times New Roman" pitchFamily="18" charset="0"/>
              </a:rPr>
              <a:t>выявили, что внимание руководителя </a:t>
            </a:r>
            <a:endParaRPr lang="ru-RU" sz="2400" dirty="0" smtClean="0">
              <a:latin typeface="Times New Roman" pitchFamily="18" charset="0"/>
              <a:cs typeface="Times New Roman" pitchFamily="18" charset="0"/>
            </a:endParaRPr>
          </a:p>
          <a:p>
            <a:pPr indent="457200" algn="just"/>
            <a:r>
              <a:rPr lang="ru-RU" sz="2400" dirty="0" smtClean="0">
                <a:latin typeface="Times New Roman" pitchFamily="18" charset="0"/>
                <a:cs typeface="Times New Roman" pitchFamily="18" charset="0"/>
              </a:rPr>
              <a:t>-к </a:t>
            </a:r>
            <a:r>
              <a:rPr lang="ru-RU" sz="2400" dirty="0">
                <a:latin typeface="Times New Roman" pitchFamily="18" charset="0"/>
                <a:cs typeface="Times New Roman" pitchFamily="18" charset="0"/>
              </a:rPr>
              <a:t>структуре отношений делало выше показатели профессиональности и снижало количество жалоб; </a:t>
            </a:r>
            <a:endParaRPr lang="ru-RU" sz="2400" dirty="0" smtClean="0">
              <a:latin typeface="Times New Roman" pitchFamily="18" charset="0"/>
              <a:cs typeface="Times New Roman" pitchFamily="18" charset="0"/>
            </a:endParaRPr>
          </a:p>
          <a:p>
            <a:pPr marL="342900" indent="-342900" algn="just">
              <a:buFontTx/>
              <a:buChar char="-"/>
            </a:pPr>
            <a:r>
              <a:rPr lang="ru-RU" sz="2400" dirty="0" smtClean="0">
                <a:latin typeface="Times New Roman" pitchFamily="18" charset="0"/>
                <a:cs typeface="Times New Roman" pitchFamily="18" charset="0"/>
              </a:rPr>
              <a:t>на </a:t>
            </a:r>
            <a:r>
              <a:rPr lang="ru-RU" sz="2400" dirty="0">
                <a:latin typeface="Times New Roman" pitchFamily="18" charset="0"/>
                <a:cs typeface="Times New Roman" pitchFamily="18" charset="0"/>
              </a:rPr>
              <a:t>отношения в структуре давало низкие показатели профессионализма и прогулов. </a:t>
            </a:r>
            <a:endParaRPr lang="ru-RU" sz="2400" dirty="0" smtClean="0">
              <a:latin typeface="Times New Roman" pitchFamily="18" charset="0"/>
              <a:cs typeface="Times New Roman" pitchFamily="18" charset="0"/>
            </a:endParaRPr>
          </a:p>
          <a:p>
            <a:pPr indent="360363" algn="just"/>
            <a:r>
              <a:rPr lang="ru-RU" sz="2400" dirty="0" smtClean="0">
                <a:latin typeface="Times New Roman" pitchFamily="18" charset="0"/>
                <a:cs typeface="Times New Roman" pitchFamily="18" charset="0"/>
              </a:rPr>
              <a:t>При </a:t>
            </a:r>
            <a:r>
              <a:rPr lang="ru-RU" sz="2400" dirty="0">
                <a:latin typeface="Times New Roman" pitchFamily="18" charset="0"/>
                <a:cs typeface="Times New Roman" pitchFamily="18" charset="0"/>
              </a:rPr>
              <a:t>этом не удавалось установить единственно верного стиля эффективного лидерства, применимого в любых </a:t>
            </a:r>
            <a:r>
              <a:rPr lang="ru-RU" sz="2400" dirty="0" smtClean="0">
                <a:latin typeface="Times New Roman" pitchFamily="18" charset="0"/>
                <a:cs typeface="Times New Roman" pitchFamily="18" charset="0"/>
              </a:rPr>
              <a:t>условиях. </a:t>
            </a:r>
          </a:p>
          <a:p>
            <a:pPr indent="360363" algn="just"/>
            <a:r>
              <a:rPr lang="ru-RU" sz="2400" dirty="0" smtClean="0">
                <a:latin typeface="Times New Roman" pitchFamily="18" charset="0"/>
                <a:cs typeface="Times New Roman" pitchFamily="18" charset="0"/>
              </a:rPr>
              <a:t>Было </a:t>
            </a:r>
            <a:r>
              <a:rPr lang="ru-RU" sz="2400" dirty="0">
                <a:latin typeface="Times New Roman" pitchFamily="18" charset="0"/>
                <a:cs typeface="Times New Roman" pitchFamily="18" charset="0"/>
              </a:rPr>
              <a:t>сделано два вывода об эффективности: это условия эффективности и факторы эффективности.</a:t>
            </a:r>
            <a:endParaRPr lang="ru-RU" sz="2400" dirty="0"/>
          </a:p>
        </p:txBody>
      </p:sp>
    </p:spTree>
    <p:extLst>
      <p:ext uri="{BB962C8B-B14F-4D97-AF65-F5344CB8AC3E}">
        <p14:creationId xmlns:p14="http://schemas.microsoft.com/office/powerpoint/2010/main" val="200151166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908720"/>
            <a:ext cx="7776864" cy="3785652"/>
          </a:xfrm>
          <a:prstGeom prst="rect">
            <a:avLst/>
          </a:prstGeom>
        </p:spPr>
        <p:txBody>
          <a:bodyPr wrap="square">
            <a:spAutoFit/>
          </a:bodyPr>
          <a:lstStyle/>
          <a:p>
            <a:pPr indent="457200" algn="just"/>
            <a:r>
              <a:rPr lang="ru-RU" sz="2400" dirty="0">
                <a:latin typeface="Times New Roman" pitchFamily="18" charset="0"/>
                <a:cs typeface="Times New Roman" pitchFamily="18" charset="0"/>
              </a:rPr>
              <a:t>Внимание к структуре отношений дает эффективность при соблюдении следующих условий:</a:t>
            </a:r>
          </a:p>
          <a:p>
            <a:pPr lvl="0" indent="457200" algn="just"/>
            <a:r>
              <a:rPr lang="ru-RU" sz="2400" dirty="0" smtClean="0">
                <a:latin typeface="Times New Roman" pitchFamily="18" charset="0"/>
                <a:cs typeface="Times New Roman" pitchFamily="18" charset="0"/>
              </a:rPr>
              <a:t>- давление</a:t>
            </a:r>
            <a:r>
              <a:rPr lang="ru-RU" sz="2400" dirty="0">
                <a:latin typeface="Times New Roman" pitchFamily="18" charset="0"/>
                <a:cs typeface="Times New Roman" pitchFamily="18" charset="0"/>
              </a:rPr>
              <a:t>, оказываемое кем-то (кроме лидера) с целью получения результатов;</a:t>
            </a:r>
          </a:p>
          <a:p>
            <a:pPr lvl="0" indent="457200" algn="just"/>
            <a:r>
              <a:rPr lang="ru-RU" sz="2400" dirty="0" smtClean="0">
                <a:latin typeface="Times New Roman" pitchFamily="18" charset="0"/>
                <a:cs typeface="Times New Roman" pitchFamily="18" charset="0"/>
              </a:rPr>
              <a:t>- задание </a:t>
            </a:r>
            <a:r>
              <a:rPr lang="ru-RU" sz="2400" dirty="0">
                <a:latin typeface="Times New Roman" pitchFamily="18" charset="0"/>
                <a:cs typeface="Times New Roman" pitchFamily="18" charset="0"/>
              </a:rPr>
              <a:t>удовлетворяет работников;</a:t>
            </a:r>
          </a:p>
          <a:p>
            <a:pPr lvl="0" indent="457200" algn="just"/>
            <a:r>
              <a:rPr lang="ru-RU" sz="2400" dirty="0" smtClean="0">
                <a:latin typeface="Times New Roman" pitchFamily="18" charset="0"/>
                <a:cs typeface="Times New Roman" pitchFamily="18" charset="0"/>
              </a:rPr>
              <a:t>- работники </a:t>
            </a:r>
            <a:r>
              <a:rPr lang="ru-RU" sz="2400" dirty="0">
                <a:latin typeface="Times New Roman" pitchFamily="18" charset="0"/>
                <a:cs typeface="Times New Roman" pitchFamily="18" charset="0"/>
              </a:rPr>
              <a:t>зависят от лидера в получении информации и указаний как делать работу;</a:t>
            </a:r>
          </a:p>
          <a:p>
            <a:pPr lvl="0" indent="457200" algn="just"/>
            <a:r>
              <a:rPr lang="ru-RU" sz="2400" dirty="0" smtClean="0">
                <a:latin typeface="Times New Roman" pitchFamily="18" charset="0"/>
                <a:cs typeface="Times New Roman" pitchFamily="18" charset="0"/>
              </a:rPr>
              <a:t>- работники </a:t>
            </a:r>
            <a:r>
              <a:rPr lang="ru-RU" sz="2400" dirty="0">
                <a:latin typeface="Times New Roman" pitchFamily="18" charset="0"/>
                <a:cs typeface="Times New Roman" pitchFamily="18" charset="0"/>
              </a:rPr>
              <a:t>психологически подготовлены быть полностью инструктированными лидером;</a:t>
            </a:r>
          </a:p>
          <a:p>
            <a:pPr lvl="0" indent="457200" algn="just"/>
            <a:r>
              <a:rPr lang="ru-RU" sz="2400" dirty="0" smtClean="0">
                <a:latin typeface="Times New Roman" pitchFamily="18" charset="0"/>
                <a:cs typeface="Times New Roman" pitchFamily="18" charset="0"/>
              </a:rPr>
              <a:t>- соблюдается </a:t>
            </a:r>
            <a:r>
              <a:rPr lang="ru-RU" sz="2400" dirty="0">
                <a:latin typeface="Times New Roman" pitchFamily="18" charset="0"/>
                <a:cs typeface="Times New Roman" pitchFamily="18" charset="0"/>
              </a:rPr>
              <a:t>эффективный масштаб управляемости.</a:t>
            </a:r>
          </a:p>
        </p:txBody>
      </p:sp>
    </p:spTree>
    <p:extLst>
      <p:ext uri="{BB962C8B-B14F-4D97-AF65-F5344CB8AC3E}">
        <p14:creationId xmlns:p14="http://schemas.microsoft.com/office/powerpoint/2010/main" val="601476044"/>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908720"/>
            <a:ext cx="7920880" cy="3416320"/>
          </a:xfrm>
          <a:prstGeom prst="rect">
            <a:avLst/>
          </a:prstGeom>
        </p:spPr>
        <p:txBody>
          <a:bodyPr wrap="square">
            <a:spAutoFit/>
          </a:bodyPr>
          <a:lstStyle/>
          <a:p>
            <a:r>
              <a:rPr lang="ru-RU" sz="2400" dirty="0">
                <a:latin typeface="Times New Roman" pitchFamily="18" charset="0"/>
                <a:cs typeface="Times New Roman" pitchFamily="18" charset="0"/>
              </a:rPr>
              <a:t>Внимание к отношениям обеспечивает эффективность при соблюдении следующих условий:</a:t>
            </a:r>
          </a:p>
          <a:p>
            <a:pPr lvl="0"/>
            <a:r>
              <a:rPr lang="ru-RU" sz="2400" dirty="0" smtClean="0">
                <a:latin typeface="Times New Roman" pitchFamily="18" charset="0"/>
                <a:cs typeface="Times New Roman" pitchFamily="18" charset="0"/>
              </a:rPr>
              <a:t>- задания </a:t>
            </a:r>
            <a:r>
              <a:rPr lang="ru-RU" sz="2400" dirty="0">
                <a:latin typeface="Times New Roman" pitchFamily="18" charset="0"/>
                <a:cs typeface="Times New Roman" pitchFamily="18" charset="0"/>
              </a:rPr>
              <a:t>рутинные и непривлекательные для работников;</a:t>
            </a:r>
          </a:p>
          <a:p>
            <a:pPr lvl="0"/>
            <a:r>
              <a:rPr lang="ru-RU" sz="2400" dirty="0" smtClean="0">
                <a:latin typeface="Times New Roman" pitchFamily="18" charset="0"/>
                <a:cs typeface="Times New Roman" pitchFamily="18" charset="0"/>
              </a:rPr>
              <a:t>- работники </a:t>
            </a:r>
            <a:r>
              <a:rPr lang="ru-RU" sz="2400" dirty="0">
                <a:latin typeface="Times New Roman" pitchFamily="18" charset="0"/>
                <a:cs typeface="Times New Roman" pitchFamily="18" charset="0"/>
              </a:rPr>
              <a:t>готовы к участию в управлении;</a:t>
            </a:r>
          </a:p>
          <a:p>
            <a:pPr lvl="0"/>
            <a:r>
              <a:rPr lang="ru-RU" sz="2400" dirty="0" smtClean="0">
                <a:latin typeface="Times New Roman" pitchFamily="18" charset="0"/>
                <a:cs typeface="Times New Roman" pitchFamily="18" charset="0"/>
              </a:rPr>
              <a:t>- работники </a:t>
            </a:r>
            <a:r>
              <a:rPr lang="ru-RU" sz="2400" dirty="0">
                <a:latin typeface="Times New Roman" pitchFamily="18" charset="0"/>
                <a:cs typeface="Times New Roman" pitchFamily="18" charset="0"/>
              </a:rPr>
              <a:t>должны сами научиться чему-то;</a:t>
            </a:r>
          </a:p>
          <a:p>
            <a:pPr lvl="0"/>
            <a:r>
              <a:rPr lang="ru-RU" sz="2400" dirty="0" smtClean="0">
                <a:latin typeface="Times New Roman" pitchFamily="18" charset="0"/>
                <a:cs typeface="Times New Roman" pitchFamily="18" charset="0"/>
              </a:rPr>
              <a:t>- работники </a:t>
            </a:r>
            <a:r>
              <a:rPr lang="ru-RU" sz="2400" dirty="0">
                <a:latin typeface="Times New Roman" pitchFamily="18" charset="0"/>
                <a:cs typeface="Times New Roman" pitchFamily="18" charset="0"/>
              </a:rPr>
              <a:t>чувствуют, что их участие в принятии решений влияет на уровень выполнения работы;</a:t>
            </a:r>
          </a:p>
          <a:p>
            <a:pPr lvl="0"/>
            <a:r>
              <a:rPr lang="ru-RU" sz="2400" dirty="0" smtClean="0">
                <a:latin typeface="Times New Roman" pitchFamily="18" charset="0"/>
                <a:cs typeface="Times New Roman" pitchFamily="18" charset="0"/>
              </a:rPr>
              <a:t>- не существует значительных различий в статусе между лидером и работниками.</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848950660"/>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196752"/>
            <a:ext cx="8280920" cy="2677656"/>
          </a:xfrm>
          <a:prstGeom prst="rect">
            <a:avLst/>
          </a:prstGeom>
        </p:spPr>
        <p:txBody>
          <a:bodyPr wrap="square">
            <a:spAutoFit/>
          </a:bodyPr>
          <a:lstStyle/>
          <a:p>
            <a:r>
              <a:rPr lang="ru-RU" sz="2400" dirty="0">
                <a:latin typeface="Times New Roman" pitchFamily="18" charset="0"/>
                <a:cs typeface="Times New Roman" pitchFamily="18" charset="0"/>
              </a:rPr>
              <a:t>Факторы, определяющие эффективность лидерства:</a:t>
            </a:r>
          </a:p>
          <a:p>
            <a:pPr lvl="0"/>
            <a:r>
              <a:rPr lang="ru-RU" sz="2400" dirty="0" smtClean="0">
                <a:latin typeface="Times New Roman" pitchFamily="18" charset="0"/>
                <a:cs typeface="Times New Roman" pitchFamily="18" charset="0"/>
              </a:rPr>
              <a:t>- организационная </a:t>
            </a:r>
            <a:r>
              <a:rPr lang="ru-RU" sz="2400" dirty="0">
                <a:latin typeface="Times New Roman" pitchFamily="18" charset="0"/>
                <a:cs typeface="Times New Roman" pitchFamily="18" charset="0"/>
              </a:rPr>
              <a:t>культура;</a:t>
            </a:r>
          </a:p>
          <a:p>
            <a:pPr lvl="0"/>
            <a:r>
              <a:rPr lang="ru-RU" sz="2400" dirty="0" smtClean="0">
                <a:latin typeface="Times New Roman" pitchFamily="18" charset="0"/>
                <a:cs typeface="Times New Roman" pitchFamily="18" charset="0"/>
              </a:rPr>
              <a:t>- используемая </a:t>
            </a:r>
            <a:r>
              <a:rPr lang="ru-RU" sz="2400" dirty="0">
                <a:latin typeface="Times New Roman" pitchFamily="18" charset="0"/>
                <a:cs typeface="Times New Roman" pitchFamily="18" charset="0"/>
              </a:rPr>
              <a:t>технология;</a:t>
            </a:r>
          </a:p>
          <a:p>
            <a:pPr lvl="0"/>
            <a:r>
              <a:rPr lang="ru-RU" sz="2400" dirty="0" smtClean="0">
                <a:latin typeface="Times New Roman" pitchFamily="18" charset="0"/>
                <a:cs typeface="Times New Roman" pitchFamily="18" charset="0"/>
              </a:rPr>
              <a:t>- ожидания </a:t>
            </a:r>
            <a:r>
              <a:rPr lang="ru-RU" sz="2400" dirty="0">
                <a:latin typeface="Times New Roman" pitchFamily="18" charset="0"/>
                <a:cs typeface="Times New Roman" pitchFamily="18" charset="0"/>
              </a:rPr>
              <a:t>от использования определенного стиля руководства;</a:t>
            </a:r>
          </a:p>
          <a:p>
            <a:pPr lvl="0"/>
            <a:r>
              <a:rPr lang="ru-RU" sz="2400" dirty="0" smtClean="0">
                <a:latin typeface="Times New Roman" pitchFamily="18" charset="0"/>
                <a:cs typeface="Times New Roman" pitchFamily="18" charset="0"/>
              </a:rPr>
              <a:t>- моральная </a:t>
            </a:r>
            <a:r>
              <a:rPr lang="ru-RU" sz="2400" dirty="0">
                <a:latin typeface="Times New Roman" pitchFamily="18" charset="0"/>
                <a:cs typeface="Times New Roman" pitchFamily="18" charset="0"/>
              </a:rPr>
              <a:t>удовлетворенность от работы с руководителем определенного стиля.</a:t>
            </a:r>
          </a:p>
        </p:txBody>
      </p:sp>
    </p:spTree>
    <p:extLst>
      <p:ext uri="{BB962C8B-B14F-4D97-AF65-F5344CB8AC3E}">
        <p14:creationId xmlns:p14="http://schemas.microsoft.com/office/powerpoint/2010/main" val="848016374"/>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85800" y="620688"/>
            <a:ext cx="7772400" cy="4464496"/>
          </a:xfrm>
        </p:spPr>
        <p:txBody>
          <a:bodyPr>
            <a:normAutofit fontScale="77500" lnSpcReduction="20000"/>
          </a:bodyPr>
          <a:lstStyle/>
          <a:p>
            <a:pPr indent="450215" algn="just">
              <a:lnSpc>
                <a:spcPct val="115000"/>
              </a:lnSpc>
              <a:tabLst>
                <a:tab pos="630555" algn="l"/>
              </a:tabLst>
            </a:pPr>
            <a:r>
              <a:rPr lang="ru-RU" sz="2800" dirty="0">
                <a:solidFill>
                  <a:schemeClr val="tx1"/>
                </a:solidFill>
                <a:latin typeface="Times New Roman" pitchFamily="18" charset="0"/>
                <a:ea typeface="Calibri"/>
                <a:cs typeface="Times New Roman" pitchFamily="18" charset="0"/>
              </a:rPr>
              <a:t>Исследования </a:t>
            </a:r>
            <a:r>
              <a:rPr lang="ru-RU" sz="2800" dirty="0" err="1">
                <a:solidFill>
                  <a:schemeClr val="tx1"/>
                </a:solidFill>
                <a:latin typeface="Times New Roman" pitchFamily="18" charset="0"/>
                <a:ea typeface="Calibri"/>
                <a:cs typeface="Times New Roman" pitchFamily="18" charset="0"/>
              </a:rPr>
              <a:t>Мичиганского</a:t>
            </a:r>
            <a:r>
              <a:rPr lang="ru-RU" sz="2800" dirty="0">
                <a:solidFill>
                  <a:schemeClr val="tx1"/>
                </a:solidFill>
                <a:latin typeface="Times New Roman" pitchFamily="18" charset="0"/>
                <a:ea typeface="Calibri"/>
                <a:cs typeface="Times New Roman" pitchFamily="18" charset="0"/>
              </a:rPr>
              <a:t> университета проводились с целю определить различия в поведении эффективных и неэффективных лидеров. </a:t>
            </a:r>
            <a:endParaRPr lang="ru-RU" sz="2800" dirty="0" smtClean="0">
              <a:solidFill>
                <a:schemeClr val="tx1"/>
              </a:solidFill>
              <a:latin typeface="Times New Roman" pitchFamily="18" charset="0"/>
              <a:ea typeface="Calibri"/>
              <a:cs typeface="Times New Roman" pitchFamily="18" charset="0"/>
            </a:endParaRPr>
          </a:p>
          <a:p>
            <a:pPr indent="450215" algn="just">
              <a:lnSpc>
                <a:spcPct val="115000"/>
              </a:lnSpc>
              <a:tabLst>
                <a:tab pos="630555" algn="l"/>
              </a:tabLst>
            </a:pPr>
            <a:r>
              <a:rPr lang="ru-RU" sz="2800" dirty="0" smtClean="0">
                <a:solidFill>
                  <a:schemeClr val="tx1"/>
                </a:solidFill>
                <a:latin typeface="Times New Roman" pitchFamily="18" charset="0"/>
                <a:ea typeface="Calibri"/>
                <a:cs typeface="Times New Roman" pitchFamily="18" charset="0"/>
              </a:rPr>
              <a:t>В </a:t>
            </a:r>
            <a:r>
              <a:rPr lang="ru-RU" sz="2800" dirty="0">
                <a:solidFill>
                  <a:schemeClr val="tx1"/>
                </a:solidFill>
                <a:latin typeface="Times New Roman" pitchFamily="18" charset="0"/>
                <a:ea typeface="Calibri"/>
                <a:cs typeface="Times New Roman" pitchFamily="18" charset="0"/>
              </a:rPr>
              <a:t>основе две переменные: концентрация внимания лидера на работе и на работниках.</a:t>
            </a:r>
            <a:endParaRPr lang="ru-RU" sz="2000" dirty="0">
              <a:solidFill>
                <a:schemeClr val="tx1"/>
              </a:solidFill>
              <a:latin typeface="Times New Roman" pitchFamily="18" charset="0"/>
              <a:ea typeface="Calibri"/>
              <a:cs typeface="Times New Roman" pitchFamily="18" charset="0"/>
            </a:endParaRPr>
          </a:p>
          <a:p>
            <a:pPr indent="450215" algn="just">
              <a:lnSpc>
                <a:spcPct val="115000"/>
              </a:lnSpc>
              <a:tabLst>
                <a:tab pos="630555" algn="l"/>
              </a:tabLst>
            </a:pPr>
            <a:r>
              <a:rPr lang="ru-RU" sz="2800" dirty="0">
                <a:solidFill>
                  <a:schemeClr val="tx1"/>
                </a:solidFill>
                <a:latin typeface="Times New Roman" pitchFamily="18" charset="0"/>
                <a:ea typeface="Calibri"/>
                <a:cs typeface="Times New Roman" pitchFamily="18" charset="0"/>
              </a:rPr>
              <a:t>Выводы об эффективном лидере:</a:t>
            </a:r>
            <a:endParaRPr lang="ru-RU" sz="2000" dirty="0">
              <a:solidFill>
                <a:schemeClr val="tx1"/>
              </a:solidFill>
              <a:latin typeface="Times New Roman" pitchFamily="18" charset="0"/>
              <a:ea typeface="Calibri"/>
              <a:cs typeface="Times New Roman" pitchFamily="18" charset="0"/>
            </a:endParaRPr>
          </a:p>
          <a:p>
            <a:pPr marL="342900" lvl="0" indent="-342900" algn="just">
              <a:lnSpc>
                <a:spcPct val="115000"/>
              </a:lnSpc>
              <a:buFont typeface="Symbol"/>
              <a:buChar char=""/>
              <a:tabLst>
                <a:tab pos="630555" algn="l"/>
              </a:tabLst>
            </a:pPr>
            <a:r>
              <a:rPr lang="ru-RU" sz="2800" dirty="0">
                <a:solidFill>
                  <a:schemeClr val="tx1"/>
                </a:solidFill>
                <a:latin typeface="Times New Roman" pitchFamily="18" charset="0"/>
                <a:ea typeface="Times New Roman"/>
                <a:cs typeface="Times New Roman" pitchFamily="18" charset="0"/>
              </a:rPr>
              <a:t>имеет тенденцию к оказанию поддержки работникам и развитию хороших отношений с ними;</a:t>
            </a:r>
            <a:endParaRPr lang="ru-RU" sz="2000" dirty="0">
              <a:solidFill>
                <a:schemeClr val="tx1"/>
              </a:solidFill>
              <a:latin typeface="Times New Roman" pitchFamily="18" charset="0"/>
              <a:ea typeface="Calibri"/>
              <a:cs typeface="Times New Roman" pitchFamily="18" charset="0"/>
            </a:endParaRPr>
          </a:p>
          <a:p>
            <a:pPr marL="342900" lvl="0" indent="-342900" algn="just">
              <a:lnSpc>
                <a:spcPct val="115000"/>
              </a:lnSpc>
              <a:buFont typeface="Symbol"/>
              <a:buChar char=""/>
              <a:tabLst>
                <a:tab pos="630555" algn="l"/>
              </a:tabLst>
            </a:pPr>
            <a:r>
              <a:rPr lang="ru-RU" sz="2800" dirty="0">
                <a:solidFill>
                  <a:schemeClr val="tx1"/>
                </a:solidFill>
                <a:latin typeface="Times New Roman" pitchFamily="18" charset="0"/>
                <a:ea typeface="Times New Roman"/>
                <a:cs typeface="Times New Roman" pitchFamily="18" charset="0"/>
              </a:rPr>
              <a:t>использует групповой, а не индивидуальный подход к управлению работниками;</a:t>
            </a:r>
            <a:endParaRPr lang="ru-RU" sz="2000" dirty="0">
              <a:solidFill>
                <a:schemeClr val="tx1"/>
              </a:solidFill>
              <a:latin typeface="Times New Roman" pitchFamily="18" charset="0"/>
              <a:ea typeface="Calibri"/>
              <a:cs typeface="Times New Roman" pitchFamily="18" charset="0"/>
            </a:endParaRPr>
          </a:p>
          <a:p>
            <a:pPr marL="342900" lvl="0" indent="-342900" algn="just">
              <a:lnSpc>
                <a:spcPct val="115000"/>
              </a:lnSpc>
              <a:buFont typeface="Symbol"/>
              <a:buChar char=""/>
              <a:tabLst>
                <a:tab pos="630555" algn="l"/>
              </a:tabLst>
            </a:pPr>
            <a:r>
              <a:rPr lang="ru-RU" sz="2800" dirty="0">
                <a:solidFill>
                  <a:schemeClr val="tx1"/>
                </a:solidFill>
                <a:latin typeface="Times New Roman" pitchFamily="18" charset="0"/>
                <a:ea typeface="Times New Roman"/>
                <a:cs typeface="Times New Roman" pitchFamily="18" charset="0"/>
              </a:rPr>
              <a:t>устанавливает предельно высокий уровень выполнения работы и напряженные задания.</a:t>
            </a:r>
            <a:endParaRPr lang="ru-RU" sz="2000" dirty="0">
              <a:solidFill>
                <a:schemeClr val="tx1"/>
              </a:solidFill>
              <a:latin typeface="Times New Roman" pitchFamily="18" charset="0"/>
              <a:ea typeface="Calibri"/>
              <a:cs typeface="Times New Roman" pitchFamily="18" charset="0"/>
            </a:endParaRPr>
          </a:p>
          <a:p>
            <a:endParaRPr lang="ru-RU" dirty="0"/>
          </a:p>
        </p:txBody>
      </p:sp>
    </p:spTree>
    <p:extLst>
      <p:ext uri="{BB962C8B-B14F-4D97-AF65-F5344CB8AC3E}">
        <p14:creationId xmlns:p14="http://schemas.microsoft.com/office/powerpoint/2010/main" val="129825544"/>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323528" y="274320"/>
            <a:ext cx="8496944" cy="6323032"/>
          </a:xfrm>
        </p:spPr>
        <p:txBody>
          <a:bodyPr>
            <a:normAutofit/>
          </a:bodyPr>
          <a:lstStyle/>
          <a:p>
            <a:pPr marL="109728" indent="0">
              <a:buNone/>
            </a:pPr>
            <a:r>
              <a:rPr lang="ru-RU" sz="1600" dirty="0" smtClean="0"/>
              <a:t>   </a:t>
            </a:r>
            <a:r>
              <a:rPr lang="ru-RU" sz="2000" dirty="0" smtClean="0">
                <a:latin typeface="Times New Roman" pitchFamily="18" charset="0"/>
                <a:cs typeface="Times New Roman" pitchFamily="18" charset="0"/>
              </a:rPr>
              <a:t>Концепция </a:t>
            </a:r>
            <a:r>
              <a:rPr lang="ru-RU" sz="2000" dirty="0">
                <a:latin typeface="Times New Roman" pitchFamily="18" charset="0"/>
                <a:cs typeface="Times New Roman" pitchFamily="18" charset="0"/>
              </a:rPr>
              <a:t>Р. </a:t>
            </a:r>
            <a:r>
              <a:rPr lang="ru-RU" sz="2000" dirty="0" err="1" smtClean="0">
                <a:latin typeface="Times New Roman" pitchFamily="18" charset="0"/>
                <a:cs typeface="Times New Roman" pitchFamily="18" charset="0"/>
              </a:rPr>
              <a:t>Ликерта</a:t>
            </a:r>
            <a:r>
              <a:rPr lang="ru-RU" sz="2000" dirty="0" smtClean="0">
                <a:latin typeface="Times New Roman" pitchFamily="18" charset="0"/>
                <a:cs typeface="Times New Roman" pitchFamily="18" charset="0"/>
              </a:rPr>
              <a:t>, </a:t>
            </a:r>
            <a:r>
              <a:rPr lang="ru-RU" sz="2000" dirty="0">
                <a:latin typeface="Times New Roman" pitchFamily="18" charset="0"/>
                <a:cs typeface="Times New Roman" pitchFamily="18" charset="0"/>
              </a:rPr>
              <a:t>в которой изучались образцы управления, используемые эффективными лидерами. Было определено, что они уделяют основное внимание человеку и развивают групповой подход. Были выделены две категории лидеров: ориентированные на работников и ориентированные на работу.</a:t>
            </a:r>
          </a:p>
          <a:p>
            <a:pPr marL="109728" indent="0">
              <a:buNone/>
            </a:pPr>
            <a:r>
              <a:rPr lang="ru-RU" sz="2000" dirty="0" smtClean="0">
                <a:latin typeface="Times New Roman" pitchFamily="18" charset="0"/>
                <a:cs typeface="Times New Roman" pitchFamily="18" charset="0"/>
              </a:rPr>
              <a:t>   Система </a:t>
            </a:r>
            <a:r>
              <a:rPr lang="ru-RU" sz="2000" dirty="0">
                <a:latin typeface="Times New Roman" pitchFamily="18" charset="0"/>
                <a:cs typeface="Times New Roman" pitchFamily="18" charset="0"/>
              </a:rPr>
              <a:t>I представляет собой ориентированный на выполнение задания, сильно структурированный авторитарный лидерский стиль.</a:t>
            </a:r>
          </a:p>
          <a:p>
            <a:pPr marL="109728" indent="0">
              <a:buNone/>
            </a:pPr>
            <a:r>
              <a:rPr lang="ru-RU" sz="2000" dirty="0" smtClean="0">
                <a:latin typeface="Times New Roman" pitchFamily="18" charset="0"/>
                <a:cs typeface="Times New Roman" pitchFamily="18" charset="0"/>
              </a:rPr>
              <a:t>   В </a:t>
            </a:r>
            <a:r>
              <a:rPr lang="ru-RU" sz="2000" dirty="0">
                <a:latin typeface="Times New Roman" pitchFamily="18" charset="0"/>
                <a:cs typeface="Times New Roman" pitchFamily="18" charset="0"/>
              </a:rPr>
              <a:t>противоположность система 4 —это стиль, ориентированный на развитие отношений с подчиненными и групповую, совместную работу с ними. Системы 2 и 3 являются как бы промежуточными стадиями между двумя крайностями, близкими к основным положениям теории «X» и теории «Y» Д. </a:t>
            </a:r>
            <a:r>
              <a:rPr lang="ru-RU" sz="2000" dirty="0" err="1">
                <a:latin typeface="Times New Roman" pitchFamily="18" charset="0"/>
                <a:cs typeface="Times New Roman" pitchFamily="18" charset="0"/>
              </a:rPr>
              <a:t>МакГрегора</a:t>
            </a:r>
            <a:r>
              <a:rPr lang="ru-RU" sz="2000" dirty="0">
                <a:latin typeface="Times New Roman" pitchFamily="18" charset="0"/>
                <a:cs typeface="Times New Roman" pitchFamily="18" charset="0"/>
              </a:rPr>
              <a:t>.</a:t>
            </a:r>
          </a:p>
          <a:p>
            <a:pPr marL="109728" indent="0">
              <a:buNone/>
            </a:pPr>
            <a:r>
              <a:rPr lang="ru-RU" sz="2000" dirty="0" smtClean="0">
                <a:latin typeface="Times New Roman" pitchFamily="18" charset="0"/>
                <a:cs typeface="Times New Roman" pitchFamily="18" charset="0"/>
              </a:rPr>
              <a:t>   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Ликерт</a:t>
            </a:r>
            <a:r>
              <a:rPr lang="ru-RU" sz="2000" dirty="0">
                <a:latin typeface="Times New Roman" pitchFamily="18" charset="0"/>
                <a:cs typeface="Times New Roman" pitchFamily="18" charset="0"/>
              </a:rPr>
              <a:t> характеризует каждую систему по следующим критериям, которые он обозначает как организационные переменные: </a:t>
            </a:r>
            <a:endParaRPr lang="ru-RU" sz="2000" dirty="0" smtClean="0">
              <a:latin typeface="Times New Roman" pitchFamily="18" charset="0"/>
              <a:cs typeface="Times New Roman" pitchFamily="18" charset="0"/>
            </a:endParaRPr>
          </a:p>
          <a:p>
            <a:pPr marL="109728" indent="0">
              <a:buNone/>
            </a:pPr>
            <a:r>
              <a:rPr lang="ru-RU" sz="2000" dirty="0">
                <a:latin typeface="Times New Roman" pitchFamily="18" charset="0"/>
                <a:cs typeface="Times New Roman" pitchFamily="18" charset="0"/>
              </a:rPr>
              <a:t>-</a:t>
            </a:r>
            <a:r>
              <a:rPr lang="ru-RU" sz="2000" dirty="0" smtClean="0">
                <a:latin typeface="Times New Roman" pitchFamily="18" charset="0"/>
                <a:cs typeface="Times New Roman" pitchFamily="18" charset="0"/>
              </a:rPr>
              <a:t>уровень </a:t>
            </a:r>
            <a:r>
              <a:rPr lang="ru-RU" sz="2000" dirty="0">
                <a:latin typeface="Times New Roman" pitchFamily="18" charset="0"/>
                <a:cs typeface="Times New Roman" pitchFamily="18" charset="0"/>
              </a:rPr>
              <a:t>доверия друг к другу подчиненных и лидера, </a:t>
            </a:r>
            <a:endParaRPr lang="ru-RU" sz="2000" dirty="0" smtClean="0">
              <a:latin typeface="Times New Roman" pitchFamily="18" charset="0"/>
              <a:cs typeface="Times New Roman" pitchFamily="18" charset="0"/>
            </a:endParaRPr>
          </a:p>
          <a:p>
            <a:pPr marL="109728" indent="0">
              <a:buNone/>
            </a:pPr>
            <a:r>
              <a:rPr lang="ru-RU" sz="2000" dirty="0">
                <a:latin typeface="Times New Roman" pitchFamily="18" charset="0"/>
                <a:cs typeface="Times New Roman" pitchFamily="18" charset="0"/>
              </a:rPr>
              <a:t>-</a:t>
            </a:r>
            <a:r>
              <a:rPr lang="ru-RU" sz="2000" dirty="0" smtClean="0">
                <a:latin typeface="Times New Roman" pitchFamily="18" charset="0"/>
                <a:cs typeface="Times New Roman" pitchFamily="18" charset="0"/>
              </a:rPr>
              <a:t>характер </a:t>
            </a:r>
            <a:r>
              <a:rPr lang="ru-RU" sz="2000" dirty="0">
                <a:latin typeface="Times New Roman" pitchFamily="18" charset="0"/>
                <a:cs typeface="Times New Roman" pitchFamily="18" charset="0"/>
              </a:rPr>
              <a:t>используемой мотивации, </a:t>
            </a:r>
            <a:endParaRPr lang="ru-RU" sz="2000" dirty="0" smtClean="0">
              <a:latin typeface="Times New Roman" pitchFamily="18" charset="0"/>
              <a:cs typeface="Times New Roman" pitchFamily="18" charset="0"/>
            </a:endParaRPr>
          </a:p>
          <a:p>
            <a:pPr marL="109728" indent="0">
              <a:buNone/>
            </a:pPr>
            <a:r>
              <a:rPr lang="ru-RU" sz="2000" dirty="0">
                <a:latin typeface="Times New Roman" pitchFamily="18" charset="0"/>
                <a:cs typeface="Times New Roman" pitchFamily="18" charset="0"/>
              </a:rPr>
              <a:t>-</a:t>
            </a:r>
            <a:r>
              <a:rPr lang="ru-RU" sz="2000" dirty="0" smtClean="0">
                <a:latin typeface="Times New Roman" pitchFamily="18" charset="0"/>
                <a:cs typeface="Times New Roman" pitchFamily="18" charset="0"/>
              </a:rPr>
              <a:t>характер </a:t>
            </a:r>
            <a:r>
              <a:rPr lang="ru-RU" sz="2000" dirty="0">
                <a:latin typeface="Times New Roman" pitchFamily="18" charset="0"/>
                <a:cs typeface="Times New Roman" pitchFamily="18" charset="0"/>
              </a:rPr>
              <a:t>влияния на подчиненных и </a:t>
            </a:r>
            <a:r>
              <a:rPr lang="ru-RU" sz="2000" dirty="0" smtClean="0">
                <a:latin typeface="Times New Roman" pitchFamily="18" charset="0"/>
                <a:cs typeface="Times New Roman" pitchFamily="18" charset="0"/>
              </a:rPr>
              <a:t>взаимодействие </a:t>
            </a:r>
            <a:r>
              <a:rPr lang="ru-RU" sz="2000" dirty="0">
                <a:latin typeface="Times New Roman" pitchFamily="18" charset="0"/>
                <a:cs typeface="Times New Roman" pitchFamily="18" charset="0"/>
              </a:rPr>
              <a:t>с ними</a:t>
            </a:r>
            <a:r>
              <a:rPr lang="ru-RU" sz="2000" dirty="0" smtClean="0">
                <a:latin typeface="Times New Roman" pitchFamily="18" charset="0"/>
                <a:cs typeface="Times New Roman" pitchFamily="18" charset="0"/>
              </a:rPr>
              <a:t>.</a:t>
            </a:r>
            <a:endParaRPr lang="ru-RU" sz="1600" dirty="0"/>
          </a:p>
        </p:txBody>
      </p:sp>
    </p:spTree>
    <p:extLst>
      <p:ext uri="{BB962C8B-B14F-4D97-AF65-F5344CB8AC3E}">
        <p14:creationId xmlns:p14="http://schemas.microsoft.com/office/powerpoint/2010/main" val="1085756382"/>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340768"/>
            <a:ext cx="7992888" cy="3046988"/>
          </a:xfrm>
          <a:prstGeom prst="rect">
            <a:avLst/>
          </a:prstGeom>
        </p:spPr>
        <p:txBody>
          <a:bodyPr wrap="square">
            <a:spAutoFit/>
          </a:bodyPr>
          <a:lstStyle/>
          <a:p>
            <a:pPr algn="just"/>
            <a:r>
              <a:rPr lang="ru-RU" sz="2400" b="1" u="sng" dirty="0">
                <a:latin typeface="Times New Roman" pitchFamily="18" charset="0"/>
                <a:cs typeface="Times New Roman" pitchFamily="18" charset="0"/>
              </a:rPr>
              <a:t>Уровень доверия лидера </a:t>
            </a:r>
            <a:r>
              <a:rPr lang="ru-RU" sz="2400" b="1" u="sng" dirty="0" smtClean="0">
                <a:latin typeface="Times New Roman" pitchFamily="18" charset="0"/>
                <a:cs typeface="Times New Roman" pitchFamily="18" charset="0"/>
              </a:rPr>
              <a:t>к подчиненным </a:t>
            </a:r>
            <a:r>
              <a:rPr lang="ru-RU" sz="2400" b="1" u="sng" dirty="0">
                <a:latin typeface="Times New Roman" pitchFamily="18" charset="0"/>
                <a:cs typeface="Times New Roman" pitchFamily="18" charset="0"/>
              </a:rPr>
              <a:t>и его уверенности в них:</a:t>
            </a:r>
          </a:p>
          <a:p>
            <a:pPr lvl="0" algn="just"/>
            <a:r>
              <a:rPr lang="ru-RU" sz="2400" dirty="0">
                <a:latin typeface="Times New Roman" pitchFamily="18" charset="0"/>
                <a:cs typeface="Times New Roman" pitchFamily="18" charset="0"/>
              </a:rPr>
              <a:t>Система 1. Не уверен и не доверяет.</a:t>
            </a:r>
          </a:p>
          <a:p>
            <a:pPr lvl="0" algn="just"/>
            <a:r>
              <a:rPr lang="ru-RU" sz="2400" dirty="0">
                <a:latin typeface="Times New Roman" pitchFamily="18" charset="0"/>
                <a:cs typeface="Times New Roman" pitchFamily="18" charset="0"/>
              </a:rPr>
              <a:t>Система 2. Снисходительная уверенность и доверие типа мастер-раб.</a:t>
            </a:r>
          </a:p>
          <a:p>
            <a:pPr lvl="0" algn="just"/>
            <a:r>
              <a:rPr lang="ru-RU" sz="2400" dirty="0">
                <a:latin typeface="Times New Roman" pitchFamily="18" charset="0"/>
                <a:cs typeface="Times New Roman" pitchFamily="18" charset="0"/>
              </a:rPr>
              <a:t>Система 3. Значительная уверенность и доверие типа начальник-подчиненный с желанием контролировать.</a:t>
            </a:r>
          </a:p>
          <a:p>
            <a:pPr lvl="0" algn="just"/>
            <a:r>
              <a:rPr lang="ru-RU" sz="2400" dirty="0">
                <a:latin typeface="Times New Roman" pitchFamily="18" charset="0"/>
                <a:cs typeface="Times New Roman" pitchFamily="18" charset="0"/>
              </a:rPr>
              <a:t>Система 4. Полная уверенность и доверие во всем.</a:t>
            </a:r>
          </a:p>
        </p:txBody>
      </p:sp>
    </p:spTree>
    <p:extLst>
      <p:ext uri="{BB962C8B-B14F-4D97-AF65-F5344CB8AC3E}">
        <p14:creationId xmlns:p14="http://schemas.microsoft.com/office/powerpoint/2010/main" val="1123294944"/>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764704"/>
            <a:ext cx="7488832" cy="4154984"/>
          </a:xfrm>
          <a:prstGeom prst="rect">
            <a:avLst/>
          </a:prstGeom>
        </p:spPr>
        <p:txBody>
          <a:bodyPr wrap="square">
            <a:spAutoFit/>
          </a:bodyPr>
          <a:lstStyle/>
          <a:p>
            <a:r>
              <a:rPr lang="ru-RU" sz="2400" b="1" u="sng" dirty="0">
                <a:latin typeface="Times New Roman" pitchFamily="18" charset="0"/>
                <a:cs typeface="Times New Roman" pitchFamily="18" charset="0"/>
              </a:rPr>
              <a:t>Характер используемой мотивации:</a:t>
            </a:r>
          </a:p>
          <a:p>
            <a:pPr lvl="0"/>
            <a:r>
              <a:rPr lang="ru-RU" sz="2400" dirty="0">
                <a:latin typeface="Times New Roman" pitchFamily="18" charset="0"/>
                <a:cs typeface="Times New Roman" pitchFamily="18" charset="0"/>
              </a:rPr>
              <a:t>Система 1. Страх, угрозы, наказания и отдельные вознаграждения.</a:t>
            </a:r>
          </a:p>
          <a:p>
            <a:pPr lvl="0"/>
            <a:r>
              <a:rPr lang="ru-RU" sz="2400" dirty="0">
                <a:latin typeface="Times New Roman" pitchFamily="18" charset="0"/>
                <a:cs typeface="Times New Roman" pitchFamily="18" charset="0"/>
              </a:rPr>
              <a:t>Система 2. Вознаграждения и в определенной мере наказания.</a:t>
            </a:r>
          </a:p>
          <a:p>
            <a:pPr lvl="0"/>
            <a:r>
              <a:rPr lang="ru-RU" sz="2400" dirty="0">
                <a:latin typeface="Times New Roman" pitchFamily="18" charset="0"/>
                <a:cs typeface="Times New Roman" pitchFamily="18" charset="0"/>
              </a:rPr>
              <a:t>Система 3. Вознаграждения, отдельные наказания, в некоторой степени привлечение к участию в управлении.</a:t>
            </a:r>
          </a:p>
          <a:p>
            <a:pPr lvl="0"/>
            <a:r>
              <a:rPr lang="ru-RU" sz="2400" dirty="0">
                <a:latin typeface="Times New Roman" pitchFamily="18" charset="0"/>
                <a:cs typeface="Times New Roman" pitchFamily="18" charset="0"/>
              </a:rPr>
              <a:t>Система 4. Материальное вознаграждение на основе системы стимулирования, разработанной с учетом участия работников в управлении.</a:t>
            </a:r>
          </a:p>
        </p:txBody>
      </p:sp>
    </p:spTree>
    <p:extLst>
      <p:ext uri="{BB962C8B-B14F-4D97-AF65-F5344CB8AC3E}">
        <p14:creationId xmlns:p14="http://schemas.microsoft.com/office/powerpoint/2010/main" val="750138917"/>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692696"/>
            <a:ext cx="7618040" cy="5328592"/>
          </a:xfrm>
        </p:spPr>
        <p:txBody>
          <a:bodyPr>
            <a:noAutofit/>
          </a:bodyPr>
          <a:lstStyle/>
          <a:p>
            <a:pPr lvl="0" algn="l"/>
            <a:r>
              <a:rPr lang="ru-RU" sz="2400" dirty="0" smtClean="0">
                <a:latin typeface="Times New Roman" pitchFamily="18" charset="0"/>
                <a:cs typeface="Times New Roman" pitchFamily="18" charset="0"/>
              </a:rPr>
              <a:t>1. Теория </a:t>
            </a:r>
            <a:r>
              <a:rPr lang="ru-RU" sz="2400" dirty="0">
                <a:latin typeface="Times New Roman" pitchFamily="18" charset="0"/>
                <a:cs typeface="Times New Roman" pitchFamily="18" charset="0"/>
              </a:rPr>
              <a:t>черт лидера</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2. Стили </a:t>
            </a:r>
            <a:r>
              <a:rPr lang="ru-RU" sz="2400" dirty="0">
                <a:latin typeface="Times New Roman" pitchFamily="18" charset="0"/>
                <a:cs typeface="Times New Roman" pitchFamily="18" charset="0"/>
              </a:rPr>
              <a:t>лидерства. Поведенческие концепции лидерства</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3. Ситуационный </a:t>
            </a:r>
            <a:r>
              <a:rPr lang="ru-RU" sz="2400" dirty="0">
                <a:latin typeface="Times New Roman" pitchFamily="18" charset="0"/>
                <a:cs typeface="Times New Roman" pitchFamily="18" charset="0"/>
              </a:rPr>
              <a:t>подход к лидерству</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4. Концепция </a:t>
            </a:r>
            <a:r>
              <a:rPr lang="ru-RU" sz="2400" dirty="0">
                <a:latin typeface="Times New Roman" pitchFamily="18" charset="0"/>
                <a:cs typeface="Times New Roman" pitchFamily="18" charset="0"/>
              </a:rPr>
              <a:t>атрибутивного лидерства (причинно-следственный подход к изучению лидерства)</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5. Харизматическое </a:t>
            </a:r>
            <a:r>
              <a:rPr lang="ru-RU" sz="2400" dirty="0">
                <a:latin typeface="Times New Roman" pitchFamily="18" charset="0"/>
                <a:cs typeface="Times New Roman" pitchFamily="18" charset="0"/>
              </a:rPr>
              <a:t>лидерство</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6. Психологический </a:t>
            </a:r>
            <a:r>
              <a:rPr lang="ru-RU" sz="2400" dirty="0">
                <a:latin typeface="Times New Roman" pitchFamily="18" charset="0"/>
                <a:cs typeface="Times New Roman" pitchFamily="18" charset="0"/>
              </a:rPr>
              <a:t>обмен как механизм выдвижения в лидеры</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7. Имплицитная </a:t>
            </a:r>
            <a:r>
              <a:rPr lang="ru-RU" sz="2400" dirty="0">
                <a:latin typeface="Times New Roman" pitchFamily="18" charset="0"/>
                <a:cs typeface="Times New Roman" pitchFamily="18" charset="0"/>
              </a:rPr>
              <a:t>теория</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8. Лидерство </a:t>
            </a:r>
            <a:r>
              <a:rPr lang="ru-RU" sz="2400" dirty="0">
                <a:latin typeface="Times New Roman" pitchFamily="18" charset="0"/>
                <a:cs typeface="Times New Roman" pitchFamily="18" charset="0"/>
              </a:rPr>
              <a:t>в отечественной </a:t>
            </a:r>
            <a:r>
              <a:rPr lang="ru-RU" sz="2400" dirty="0" smtClean="0">
                <a:latin typeface="Times New Roman" pitchFamily="18" charset="0"/>
                <a:cs typeface="Times New Roman" pitchFamily="18" charset="0"/>
              </a:rPr>
              <a:t>литературе</a:t>
            </a:r>
            <a:endParaRPr lang="ru-RU" sz="2400" dirty="0">
              <a:latin typeface="Times New Roman" pitchFamily="18" charset="0"/>
              <a:cs typeface="Times New Roman" pitchFamily="18" charset="0"/>
            </a:endParaRPr>
          </a:p>
        </p:txBody>
      </p:sp>
    </p:spTree>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980728"/>
            <a:ext cx="7848872" cy="4524315"/>
          </a:xfrm>
          <a:prstGeom prst="rect">
            <a:avLst/>
          </a:prstGeom>
        </p:spPr>
        <p:txBody>
          <a:bodyPr wrap="square">
            <a:spAutoFit/>
          </a:bodyPr>
          <a:lstStyle/>
          <a:p>
            <a:r>
              <a:rPr lang="ru-RU" sz="2400" b="1" u="sng" dirty="0">
                <a:latin typeface="Times New Roman" pitchFamily="18" charset="0"/>
                <a:cs typeface="Times New Roman" pitchFamily="18" charset="0"/>
              </a:rPr>
              <a:t>Характер влияния на подчиненных </a:t>
            </a:r>
            <a:r>
              <a:rPr lang="ru-RU" sz="2400" b="1" u="sng" dirty="0" smtClean="0">
                <a:latin typeface="Times New Roman" pitchFamily="18" charset="0"/>
                <a:cs typeface="Times New Roman" pitchFamily="18" charset="0"/>
              </a:rPr>
              <a:t>и взаимодействие </a:t>
            </a:r>
            <a:r>
              <a:rPr lang="ru-RU" sz="2400" b="1" u="sng" dirty="0">
                <a:latin typeface="Times New Roman" pitchFamily="18" charset="0"/>
                <a:cs typeface="Times New Roman" pitchFamily="18" charset="0"/>
              </a:rPr>
              <a:t>с ними:</a:t>
            </a:r>
          </a:p>
          <a:p>
            <a:pPr lvl="0"/>
            <a:r>
              <a:rPr lang="ru-RU" sz="2400" dirty="0">
                <a:latin typeface="Times New Roman" pitchFamily="18" charset="0"/>
                <a:cs typeface="Times New Roman" pitchFamily="18" charset="0"/>
              </a:rPr>
              <a:t>Система 1. Слабое взаимодействие, основанное на страхе и недоверии.</a:t>
            </a:r>
          </a:p>
          <a:p>
            <a:pPr lvl="0"/>
            <a:r>
              <a:rPr lang="ru-RU" sz="2400" dirty="0">
                <a:latin typeface="Times New Roman" pitchFamily="18" charset="0"/>
                <a:cs typeface="Times New Roman" pitchFamily="18" charset="0"/>
              </a:rPr>
              <a:t>Система 2. Слабое взаимодействие с некоторым учетом мнения подчиненных; страх и осторожность у подчиненных.</a:t>
            </a:r>
          </a:p>
          <a:p>
            <a:pPr lvl="0"/>
            <a:r>
              <a:rPr lang="ru-RU" sz="2400" dirty="0">
                <a:latin typeface="Times New Roman" pitchFamily="18" charset="0"/>
                <a:cs typeface="Times New Roman" pitchFamily="18" charset="0"/>
              </a:rPr>
              <a:t>Система 3. Умеренное взаимодействие с достаточно частым проявлением уверенности в работниках и доверия к ним.</a:t>
            </a:r>
          </a:p>
          <a:p>
            <a:r>
              <a:rPr lang="ru-RU" sz="2400" dirty="0">
                <a:latin typeface="Times New Roman" pitchFamily="18" charset="0"/>
                <a:cs typeface="Times New Roman" pitchFamily="18" charset="0"/>
              </a:rPr>
              <a:t>Система 4. Глубокое и дружественное взаимодействие с работниками, высокая уверенность в них и доверие к ним.</a:t>
            </a:r>
          </a:p>
        </p:txBody>
      </p:sp>
    </p:spTree>
    <p:extLst>
      <p:ext uri="{BB962C8B-B14F-4D97-AF65-F5344CB8AC3E}">
        <p14:creationId xmlns:p14="http://schemas.microsoft.com/office/powerpoint/2010/main" val="2970701677"/>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0" y="116632"/>
            <a:ext cx="9036496" cy="1143000"/>
          </a:xfrm>
        </p:spPr>
        <p:txBody>
          <a:bodyPr>
            <a:normAutofit/>
          </a:bodyPr>
          <a:lstStyle/>
          <a:p>
            <a:r>
              <a:rPr lang="ru-RU" sz="2000" dirty="0">
                <a:effectLst/>
                <a:latin typeface="Times New Roman" pitchFamily="18" charset="0"/>
                <a:cs typeface="Times New Roman" pitchFamily="18" charset="0"/>
              </a:rPr>
              <a:t>Управленческая сетка Блейка и </a:t>
            </a:r>
            <a:r>
              <a:rPr lang="ru-RU" sz="2000" dirty="0" err="1">
                <a:effectLst/>
                <a:latin typeface="Times New Roman" pitchFamily="18" charset="0"/>
                <a:cs typeface="Times New Roman" pitchFamily="18" charset="0"/>
              </a:rPr>
              <a:t>Моутон</a:t>
            </a:r>
            <a:r>
              <a:rPr lang="ru-RU" sz="2000" dirty="0">
                <a:effectLst/>
                <a:latin typeface="Times New Roman" pitchFamily="18" charset="0"/>
                <a:cs typeface="Times New Roman" pitchFamily="18" charset="0"/>
              </a:rPr>
              <a:t> это матрица, образованная пересечениями двух переменных: на горизонтальной оси – интерес к производству и на вертикальной оси – интерес к людям</a:t>
            </a:r>
            <a:endParaRPr lang="ru-RU" sz="2000" dirty="0">
              <a:latin typeface="Times New Roman" pitchFamily="18" charset="0"/>
              <a:cs typeface="Times New Roman" pitchFamily="18" charset="0"/>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1340768"/>
            <a:ext cx="7560840" cy="5234427"/>
          </a:xfrm>
        </p:spPr>
      </p:pic>
    </p:spTree>
    <p:extLst>
      <p:ext uri="{BB962C8B-B14F-4D97-AF65-F5344CB8AC3E}">
        <p14:creationId xmlns:p14="http://schemas.microsoft.com/office/powerpoint/2010/main" val="3974454155"/>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88640"/>
            <a:ext cx="8352928" cy="6247864"/>
          </a:xfrm>
          <a:prstGeom prst="rect">
            <a:avLst/>
          </a:prstGeom>
        </p:spPr>
        <p:txBody>
          <a:bodyPr wrap="square">
            <a:spAutoFit/>
          </a:bodyPr>
          <a:lstStyle/>
          <a:p>
            <a:pPr indent="450850" algn="just">
              <a:lnSpc>
                <a:spcPct val="125000"/>
              </a:lnSpc>
            </a:pPr>
            <a:r>
              <a:rPr lang="ru-RU" sz="2000" dirty="0">
                <a:latin typeface="Times New Roman" pitchFamily="18" charset="0"/>
                <a:cs typeface="Times New Roman" pitchFamily="18" charset="0"/>
              </a:rPr>
              <a:t>Концепция вознаграждения и наказания лидерского поведения основана на положениях теории о закреплении поведения. В рамках этой концепции выделяется четыре типа лидерского поведения в зависимости от применения вознаграждения или наказания.</a:t>
            </a:r>
          </a:p>
          <a:p>
            <a:pPr indent="450850" algn="just">
              <a:lnSpc>
                <a:spcPct val="125000"/>
              </a:lnSpc>
            </a:pPr>
            <a:r>
              <a:rPr lang="ru-RU" sz="2000" dirty="0">
                <a:latin typeface="Times New Roman" pitchFamily="18" charset="0"/>
                <a:cs typeface="Times New Roman" pitchFamily="18" charset="0"/>
              </a:rPr>
              <a:t>Лидер рассматривается в качестве человека, управляющего процессом изменения поведения подчиненных в желательном направлении. На практике вознаграждение за достигнутый уровень выполнения работы приводит к превышению работником обычного уровня прилагаемых им усилий и превышению получаемого им удовлетворения от работы.</a:t>
            </a:r>
          </a:p>
          <a:p>
            <a:pPr indent="450850" algn="just">
              <a:lnSpc>
                <a:spcPct val="125000"/>
              </a:lnSpc>
            </a:pPr>
            <a:r>
              <a:rPr lang="ru-RU" sz="2000" dirty="0">
                <a:latin typeface="Times New Roman" pitchFamily="18" charset="0"/>
                <a:cs typeface="Times New Roman" pitchFamily="18" charset="0"/>
              </a:rPr>
              <a:t>Наказание за неадекватный уровень выполнения работы, равно как и вознаграждение без учета уровня выполнения работы, по-разному влияет как на прилагаемые усилия, так и на получаемое от работы удовлетворение.</a:t>
            </a:r>
          </a:p>
          <a:p>
            <a:pPr indent="450850" algn="just">
              <a:lnSpc>
                <a:spcPct val="125000"/>
              </a:lnSpc>
            </a:pPr>
            <a:r>
              <a:rPr lang="ru-RU" sz="2000" dirty="0">
                <a:latin typeface="Times New Roman" pitchFamily="18" charset="0"/>
                <a:cs typeface="Times New Roman" pitchFamily="18" charset="0"/>
              </a:rPr>
              <a:t>И, наконец, наказание без учета уровня выполнения работы чаще всего отрицательно отражается на качестве работы и удовлетворенности работника.</a:t>
            </a:r>
          </a:p>
        </p:txBody>
      </p:sp>
    </p:spTree>
    <p:extLst>
      <p:ext uri="{BB962C8B-B14F-4D97-AF65-F5344CB8AC3E}">
        <p14:creationId xmlns:p14="http://schemas.microsoft.com/office/powerpoint/2010/main" val="1294705288"/>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1052736"/>
            <a:ext cx="7560840" cy="5078313"/>
          </a:xfrm>
          <a:prstGeom prst="rect">
            <a:avLst/>
          </a:prstGeom>
        </p:spPr>
        <p:txBody>
          <a:bodyPr wrap="square">
            <a:spAutoFit/>
          </a:bodyPr>
          <a:lstStyle/>
          <a:p>
            <a:pPr indent="450850" algn="ctr">
              <a:lnSpc>
                <a:spcPct val="150000"/>
              </a:lnSpc>
            </a:pPr>
            <a:r>
              <a:rPr lang="ru-RU" sz="2400" dirty="0">
                <a:latin typeface="Times New Roman" pitchFamily="18" charset="0"/>
                <a:cs typeface="Times New Roman" pitchFamily="18" charset="0"/>
              </a:rPr>
              <a:t>Концепция заменителей лидерства </a:t>
            </a:r>
            <a:endParaRPr lang="ru-RU" sz="2400" dirty="0" smtClean="0">
              <a:latin typeface="Times New Roman" pitchFamily="18" charset="0"/>
              <a:cs typeface="Times New Roman" pitchFamily="18" charset="0"/>
            </a:endParaRPr>
          </a:p>
          <a:p>
            <a:pPr indent="450850" algn="ctr">
              <a:lnSpc>
                <a:spcPct val="150000"/>
              </a:lnSpc>
            </a:pPr>
            <a:r>
              <a:rPr lang="ru-RU" sz="2400" dirty="0">
                <a:latin typeface="Times New Roman" pitchFamily="18" charset="0"/>
                <a:cs typeface="Times New Roman" pitchFamily="18" charset="0"/>
              </a:rPr>
              <a:t>(</a:t>
            </a:r>
            <a:r>
              <a:rPr lang="ru-RU" sz="2400" dirty="0" smtClean="0">
                <a:latin typeface="Times New Roman" pitchFamily="18" charset="0"/>
                <a:cs typeface="Times New Roman" pitchFamily="18" charset="0"/>
              </a:rPr>
              <a:t>С</a:t>
            </a:r>
            <a:r>
              <a:rPr lang="ru-RU" sz="2400" dirty="0">
                <a:latin typeface="Times New Roman" pitchFamily="18" charset="0"/>
                <a:cs typeface="Times New Roman" pitchFamily="18" charset="0"/>
              </a:rPr>
              <a:t>. Керр и Дж. </a:t>
            </a:r>
            <a:r>
              <a:rPr lang="ru-RU" sz="2400" dirty="0" err="1" smtClean="0">
                <a:latin typeface="Times New Roman" pitchFamily="18" charset="0"/>
                <a:cs typeface="Times New Roman" pitchFamily="18" charset="0"/>
              </a:rPr>
              <a:t>Джермейер</a:t>
            </a:r>
            <a:r>
              <a:rPr lang="ru-RU" sz="2400" dirty="0" smtClean="0">
                <a:latin typeface="Times New Roman" pitchFamily="18" charset="0"/>
                <a:cs typeface="Times New Roman" pitchFamily="18" charset="0"/>
              </a:rPr>
              <a:t>)</a:t>
            </a:r>
          </a:p>
          <a:p>
            <a:pPr indent="450850" algn="just">
              <a:lnSpc>
                <a:spcPct val="150000"/>
              </a:lnSpc>
            </a:pP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основывается на том, что определенные обстоятельства могут выступать заменителями лидерства, например, подчиненный, имеющий большой опыт работы и высокий уровень подготовки не нуждается в лидерстве. Самоуправление для таких работников будет более привлекательным, чем указания их лидера.</a:t>
            </a:r>
          </a:p>
        </p:txBody>
      </p:sp>
    </p:spTree>
    <p:extLst>
      <p:ext uri="{BB962C8B-B14F-4D97-AF65-F5344CB8AC3E}">
        <p14:creationId xmlns:p14="http://schemas.microsoft.com/office/powerpoint/2010/main" val="1302390335"/>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395536" y="260648"/>
            <a:ext cx="8496944" cy="857120"/>
          </a:xfrm>
        </p:spPr>
        <p:txBody>
          <a:bodyPr>
            <a:normAutofit/>
          </a:bodyPr>
          <a:lstStyle/>
          <a:p>
            <a:r>
              <a:rPr lang="ru-RU" sz="2400" dirty="0">
                <a:effectLst/>
              </a:rPr>
              <a:t>Ситуационный подход к лидерству</a:t>
            </a:r>
            <a:r>
              <a:rPr lang="ru-RU" sz="1400" dirty="0">
                <a:effectLst/>
              </a:rPr>
              <a:t/>
            </a:r>
            <a:br>
              <a:rPr lang="ru-RU" sz="1400" dirty="0">
                <a:effectLst/>
              </a:rPr>
            </a:br>
            <a:endParaRPr lang="ru-RU" sz="1400" dirty="0"/>
          </a:p>
        </p:txBody>
      </p:sp>
      <p:sp>
        <p:nvSpPr>
          <p:cNvPr id="5" name="Прямоугольник 4"/>
          <p:cNvSpPr/>
          <p:nvPr/>
        </p:nvSpPr>
        <p:spPr>
          <a:xfrm>
            <a:off x="500034" y="1142984"/>
            <a:ext cx="8001056" cy="5019131"/>
          </a:xfrm>
          <a:prstGeom prst="rect">
            <a:avLst/>
          </a:prstGeom>
        </p:spPr>
        <p:txBody>
          <a:bodyPr wrap="square">
            <a:spAutoFit/>
          </a:bodyPr>
          <a:lstStyle/>
          <a:p>
            <a:pPr indent="450215" algn="just">
              <a:lnSpc>
                <a:spcPct val="115000"/>
              </a:lnSpc>
            </a:pPr>
            <a:r>
              <a:rPr lang="ru-RU" sz="2000" dirty="0" smtClean="0">
                <a:latin typeface="Times New Roman" pitchFamily="18" charset="0"/>
                <a:ea typeface="Calibri"/>
                <a:cs typeface="Times New Roman" pitchFamily="18" charset="0"/>
              </a:rPr>
              <a:t>Ситуационный подход сформировался еще до войны, в исследованиях К. Левина, но развитие получил в послевоенных теориях. Основное внимание было обращено на ситуацию, в которой реализуются «лидерские черты». Интерес к ситуации пробуждался постепенно, по мере осознания того факта, что лидерство не сводится исключительно к роли лидера. Ситуация стала рассматриваться как связующее звено между «чертами» личности и эффективностью действий лидера. Эффективность носит вероятностный характер, так как зависит от ситуации. Ситуационный подход исследует взаимодействие различных ситуационных переменных.</a:t>
            </a:r>
          </a:p>
          <a:p>
            <a:pPr indent="450215" algn="just">
              <a:lnSpc>
                <a:spcPct val="115000"/>
              </a:lnSpc>
            </a:pPr>
            <a:r>
              <a:rPr lang="ru-RU" sz="2000" dirty="0" smtClean="0">
                <a:latin typeface="Times New Roman" pitchFamily="18" charset="0"/>
                <a:ea typeface="Calibri"/>
                <a:cs typeface="Times New Roman" pitchFamily="18" charset="0"/>
              </a:rPr>
              <a:t>Дж. </a:t>
            </a:r>
            <a:r>
              <a:rPr lang="ru-RU" sz="2000" dirty="0" err="1" smtClean="0">
                <a:latin typeface="Times New Roman" pitchFamily="18" charset="0"/>
                <a:ea typeface="Calibri"/>
                <a:cs typeface="Times New Roman" pitchFamily="18" charset="0"/>
              </a:rPr>
              <a:t>Хемфилл</a:t>
            </a:r>
            <a:r>
              <a:rPr lang="ru-RU" sz="2000" dirty="0" smtClean="0">
                <a:latin typeface="Times New Roman" pitchFamily="18" charset="0"/>
                <a:ea typeface="Calibri"/>
                <a:cs typeface="Times New Roman" pitchFamily="18" charset="0"/>
              </a:rPr>
              <a:t> определил это следующим образом: не существует абсолютных лидеров, поскольку эффективное лидерство должно всегда иметь в виду специфические требования, обусловленные природой группы, которая является ведомой.</a:t>
            </a:r>
            <a:endParaRPr lang="ru-RU" sz="2000" dirty="0">
              <a:latin typeface="Times New Roman" pitchFamily="18" charset="0"/>
              <a:ea typeface="Calibri"/>
              <a:cs typeface="Times New Roman" pitchFamily="18" charset="0"/>
            </a:endParaRPr>
          </a:p>
        </p:txBody>
      </p:sp>
    </p:spTree>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394692"/>
            <a:ext cx="8358246" cy="5755422"/>
          </a:xfrm>
          <a:prstGeom prst="rect">
            <a:avLst/>
          </a:prstGeom>
        </p:spPr>
        <p:txBody>
          <a:bodyPr wrap="square">
            <a:spAutoFit/>
          </a:bodyPr>
          <a:lstStyle/>
          <a:p>
            <a:pPr indent="450215" algn="just">
              <a:lnSpc>
                <a:spcPct val="115000"/>
              </a:lnSpc>
            </a:pPr>
            <a:r>
              <a:rPr lang="ru-RU" sz="2000" dirty="0" smtClean="0">
                <a:latin typeface="Times New Roman" pitchFamily="18" charset="0"/>
                <a:ea typeface="Calibri"/>
                <a:cs typeface="Times New Roman" pitchFamily="18" charset="0"/>
              </a:rPr>
              <a:t>Наиболее точно суть изменившегося взгляда на лидерство выразил С. </a:t>
            </a:r>
            <a:r>
              <a:rPr lang="ru-RU" sz="2000" dirty="0" err="1" smtClean="0">
                <a:latin typeface="Times New Roman" pitchFamily="18" charset="0"/>
                <a:ea typeface="Calibri"/>
                <a:cs typeface="Times New Roman" pitchFamily="18" charset="0"/>
              </a:rPr>
              <a:t>Джибб</a:t>
            </a:r>
            <a:r>
              <a:rPr lang="ru-RU" sz="2000" dirty="0" smtClean="0">
                <a:latin typeface="Times New Roman" pitchFamily="18" charset="0"/>
                <a:ea typeface="Calibri"/>
                <a:cs typeface="Times New Roman" pitchFamily="18" charset="0"/>
              </a:rPr>
              <a:t>: «Лидерство есть функция личности и социальной ситуации и их обеих во взаимодействии». Структура ситуации представлена на двух уровнях:</a:t>
            </a:r>
          </a:p>
          <a:p>
            <a:pPr indent="450215" algn="just">
              <a:lnSpc>
                <a:spcPct val="115000"/>
              </a:lnSpc>
              <a:buFontTx/>
              <a:buChar char="-"/>
            </a:pPr>
            <a:r>
              <a:rPr lang="ru-RU" sz="2000" u="sng" dirty="0" smtClean="0">
                <a:latin typeface="Times New Roman" pitchFamily="18" charset="0"/>
                <a:ea typeface="Calibri"/>
                <a:cs typeface="Times New Roman" pitchFamily="18" charset="0"/>
              </a:rPr>
              <a:t>на уровне </a:t>
            </a:r>
            <a:r>
              <a:rPr lang="ru-RU" sz="2000" u="sng" dirty="0" err="1" smtClean="0">
                <a:latin typeface="Times New Roman" pitchFamily="18" charset="0"/>
                <a:ea typeface="Calibri"/>
                <a:cs typeface="Times New Roman" pitchFamily="18" charset="0"/>
              </a:rPr>
              <a:t>микросоциума</a:t>
            </a:r>
            <a:r>
              <a:rPr lang="ru-RU" sz="2000" u="sng" dirty="0" smtClean="0">
                <a:latin typeface="Times New Roman" pitchFamily="18" charset="0"/>
                <a:ea typeface="Calibri"/>
                <a:cs typeface="Times New Roman" pitchFamily="18" charset="0"/>
              </a:rPr>
              <a:t> </a:t>
            </a:r>
            <a:r>
              <a:rPr lang="ru-RU" sz="2000" dirty="0" smtClean="0">
                <a:latin typeface="Times New Roman" pitchFamily="18" charset="0"/>
                <a:ea typeface="Calibri"/>
                <a:cs typeface="Times New Roman" pitchFamily="18" charset="0"/>
              </a:rPr>
              <a:t>- это характеристики последователей, специфика задач, качество и история взаимоотношений лидера с последователями и т. д.</a:t>
            </a:r>
          </a:p>
          <a:p>
            <a:pPr indent="450215" algn="just">
              <a:lnSpc>
                <a:spcPct val="115000"/>
              </a:lnSpc>
              <a:buFontTx/>
              <a:buChar char="-"/>
            </a:pPr>
            <a:r>
              <a:rPr lang="ru-RU" sz="2000" u="sng" dirty="0" smtClean="0">
                <a:latin typeface="Times New Roman" pitchFamily="18" charset="0"/>
                <a:ea typeface="Calibri"/>
                <a:cs typeface="Times New Roman" pitchFamily="18" charset="0"/>
              </a:rPr>
              <a:t>на уровне </a:t>
            </a:r>
            <a:r>
              <a:rPr lang="ru-RU" sz="2000" u="sng" dirty="0" err="1" smtClean="0">
                <a:latin typeface="Times New Roman" pitchFamily="18" charset="0"/>
                <a:ea typeface="Calibri"/>
                <a:cs typeface="Times New Roman" pitchFamily="18" charset="0"/>
              </a:rPr>
              <a:t>макросоциума</a:t>
            </a:r>
            <a:r>
              <a:rPr lang="ru-RU" sz="2000" dirty="0" smtClean="0">
                <a:latin typeface="Times New Roman" pitchFamily="18" charset="0"/>
                <a:ea typeface="Calibri"/>
                <a:cs typeface="Times New Roman" pitchFamily="18" charset="0"/>
              </a:rPr>
              <a:t> - это факторы экономического, политического, </a:t>
            </a:r>
            <a:r>
              <a:rPr lang="ru-RU" sz="2000" dirty="0" err="1" smtClean="0">
                <a:latin typeface="Times New Roman" pitchFamily="18" charset="0"/>
                <a:ea typeface="Calibri"/>
                <a:cs typeface="Times New Roman" pitchFamily="18" charset="0"/>
              </a:rPr>
              <a:t>социокультурного</a:t>
            </a:r>
            <a:r>
              <a:rPr lang="ru-RU" sz="2000" dirty="0" smtClean="0">
                <a:latin typeface="Times New Roman" pitchFamily="18" charset="0"/>
                <a:ea typeface="Calibri"/>
                <a:cs typeface="Times New Roman" pitchFamily="18" charset="0"/>
              </a:rPr>
              <a:t> характера. </a:t>
            </a:r>
          </a:p>
          <a:p>
            <a:pPr indent="450215" algn="just">
              <a:lnSpc>
                <a:spcPct val="115000"/>
              </a:lnSpc>
            </a:pPr>
            <a:r>
              <a:rPr lang="ru-RU" sz="2000" dirty="0" smtClean="0">
                <a:latin typeface="Times New Roman" pitchFamily="18" charset="0"/>
                <a:ea typeface="Calibri"/>
                <a:cs typeface="Times New Roman" pitchFamily="18" charset="0"/>
              </a:rPr>
              <a:t>Учитывается и специфика культуры: индивидуалистическая культура США, Канады, стран северо-запада Европы или коллективистская культура стран Южной Европы, Азии, Африки, Латинской Америки. </a:t>
            </a:r>
          </a:p>
          <a:p>
            <a:pPr indent="450215" algn="just">
              <a:lnSpc>
                <a:spcPct val="115000"/>
              </a:lnSpc>
            </a:pPr>
            <a:r>
              <a:rPr lang="ru-RU" sz="2000" dirty="0" smtClean="0">
                <a:latin typeface="Times New Roman" pitchFamily="18" charset="0"/>
                <a:ea typeface="Calibri"/>
                <a:cs typeface="Times New Roman" pitchFamily="18" charset="0"/>
              </a:rPr>
              <a:t>Учитываются особенности социальной системы: демократия в сопоставлении с тоталитаризмом.</a:t>
            </a:r>
          </a:p>
          <a:p>
            <a:pPr indent="450215" algn="just">
              <a:lnSpc>
                <a:spcPct val="115000"/>
              </a:lnSpc>
            </a:pPr>
            <a:r>
              <a:rPr lang="ru-RU" sz="2000" dirty="0" smtClean="0">
                <a:latin typeface="Times New Roman" pitchFamily="18" charset="0"/>
                <a:ea typeface="Calibri"/>
                <a:cs typeface="Times New Roman" pitchFamily="18" charset="0"/>
              </a:rPr>
              <a:t>Особенности ситуации отражаются на образцах поведения лидеров, в том числе используемых ими стилевых моделях.</a:t>
            </a:r>
            <a:endParaRPr lang="ru-RU" sz="2000" dirty="0">
              <a:latin typeface="Times New Roman" pitchFamily="18" charset="0"/>
              <a:ea typeface="Calibri"/>
              <a:cs typeface="Times New Roman" pitchFamily="18" charset="0"/>
            </a:endParaRPr>
          </a:p>
        </p:txBody>
      </p:sp>
    </p:spTree>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285720" y="285728"/>
            <a:ext cx="8572560" cy="6357982"/>
          </a:xfrm>
        </p:spPr>
        <p:txBody>
          <a:bodyPr>
            <a:noAutofit/>
          </a:bodyPr>
          <a:lstStyle/>
          <a:p>
            <a:pPr indent="450215" algn="ctr"/>
            <a:r>
              <a:rPr lang="ru-RU" b="1" dirty="0" smtClean="0">
                <a:solidFill>
                  <a:schemeClr val="tx1"/>
                </a:solidFill>
                <a:latin typeface="Times New Roman" pitchFamily="18" charset="0"/>
                <a:ea typeface="Calibri"/>
                <a:cs typeface="Times New Roman" pitchFamily="18" charset="0"/>
              </a:rPr>
              <a:t>Концепции </a:t>
            </a:r>
            <a:r>
              <a:rPr lang="ru-RU" b="1" dirty="0">
                <a:solidFill>
                  <a:schemeClr val="tx1"/>
                </a:solidFill>
                <a:latin typeface="Times New Roman" pitchFamily="18" charset="0"/>
                <a:ea typeface="Calibri"/>
                <a:cs typeface="Times New Roman" pitchFamily="18" charset="0"/>
              </a:rPr>
              <a:t>ситуационного </a:t>
            </a:r>
            <a:r>
              <a:rPr lang="ru-RU" b="1" dirty="0" smtClean="0">
                <a:solidFill>
                  <a:schemeClr val="tx1"/>
                </a:solidFill>
                <a:latin typeface="Times New Roman" pitchFamily="18" charset="0"/>
                <a:ea typeface="Calibri"/>
                <a:cs typeface="Times New Roman" pitchFamily="18" charset="0"/>
              </a:rPr>
              <a:t>подхода</a:t>
            </a:r>
            <a:endParaRPr lang="ru-RU" b="1" dirty="0">
              <a:solidFill>
                <a:schemeClr val="tx1"/>
              </a:solidFill>
              <a:latin typeface="Times New Roman" pitchFamily="18" charset="0"/>
              <a:ea typeface="Calibri"/>
              <a:cs typeface="Times New Roman" pitchFamily="18" charset="0"/>
            </a:endParaRPr>
          </a:p>
          <a:p>
            <a:pPr indent="450215" algn="just"/>
            <a:r>
              <a:rPr lang="ru-RU" u="sng" dirty="0" smtClean="0">
                <a:solidFill>
                  <a:schemeClr val="tx1"/>
                </a:solidFill>
                <a:latin typeface="Times New Roman" pitchFamily="18" charset="0"/>
                <a:ea typeface="Calibri"/>
                <a:cs typeface="Times New Roman" pitchFamily="18" charset="0"/>
              </a:rPr>
              <a:t>Континуум </a:t>
            </a:r>
            <a:r>
              <a:rPr lang="ru-RU" u="sng" dirty="0">
                <a:solidFill>
                  <a:schemeClr val="tx1"/>
                </a:solidFill>
                <a:latin typeface="Times New Roman" pitchFamily="18" charset="0"/>
                <a:ea typeface="Calibri"/>
                <a:cs typeface="Times New Roman" pitchFamily="18" charset="0"/>
              </a:rPr>
              <a:t>лидерского поведения </a:t>
            </a:r>
            <a:r>
              <a:rPr lang="ru-RU" u="sng" dirty="0" err="1">
                <a:solidFill>
                  <a:schemeClr val="tx1"/>
                </a:solidFill>
                <a:latin typeface="Times New Roman" pitchFamily="18" charset="0"/>
                <a:ea typeface="Calibri"/>
                <a:cs typeface="Times New Roman" pitchFamily="18" charset="0"/>
              </a:rPr>
              <a:t>Танненбаума-Шмидта</a:t>
            </a:r>
            <a:r>
              <a:rPr lang="ru-RU" u="sng" dirty="0">
                <a:solidFill>
                  <a:schemeClr val="tx1"/>
                </a:solidFill>
                <a:latin typeface="Times New Roman" pitchFamily="18" charset="0"/>
                <a:ea typeface="Calibri"/>
                <a:cs typeface="Times New Roman" pitchFamily="18" charset="0"/>
              </a:rPr>
              <a:t>. </a:t>
            </a:r>
            <a:endParaRPr lang="ru-RU" u="sng" dirty="0" smtClean="0">
              <a:solidFill>
                <a:schemeClr val="tx1"/>
              </a:solidFill>
              <a:latin typeface="Times New Roman" pitchFamily="18" charset="0"/>
              <a:ea typeface="Calibri"/>
              <a:cs typeface="Times New Roman" pitchFamily="18" charset="0"/>
            </a:endParaRPr>
          </a:p>
          <a:p>
            <a:pPr indent="450215" algn="just"/>
            <a:r>
              <a:rPr lang="ru-RU" dirty="0" smtClean="0">
                <a:solidFill>
                  <a:schemeClr val="tx1"/>
                </a:solidFill>
                <a:latin typeface="Times New Roman" pitchFamily="18" charset="0"/>
                <a:ea typeface="Calibri"/>
                <a:cs typeface="Times New Roman" pitchFamily="18" charset="0"/>
              </a:rPr>
              <a:t>В </a:t>
            </a:r>
            <a:r>
              <a:rPr lang="ru-RU" dirty="0">
                <a:solidFill>
                  <a:schemeClr val="tx1"/>
                </a:solidFill>
                <a:latin typeface="Times New Roman" pitchFamily="18" charset="0"/>
                <a:ea typeface="Calibri"/>
                <a:cs typeface="Times New Roman" pitchFamily="18" charset="0"/>
              </a:rPr>
              <a:t>соответствии с данной моделью лидер выбирает один из семи возможных образцов поведения между демократической и авторитарной альтернативами в зависимости от трех факторов: самого лидера, его последователей и создавшейся ситуации</a:t>
            </a:r>
            <a:r>
              <a:rPr lang="ru-RU" dirty="0" smtClean="0">
                <a:solidFill>
                  <a:schemeClr val="tx1"/>
                </a:solidFill>
                <a:latin typeface="Times New Roman" pitchFamily="18" charset="0"/>
                <a:ea typeface="Calibri"/>
                <a:cs typeface="Times New Roman" pitchFamily="18" charset="0"/>
              </a:rPr>
              <a:t>.</a:t>
            </a:r>
          </a:p>
          <a:p>
            <a:pPr indent="450215" algn="just"/>
            <a:r>
              <a:rPr lang="ru-RU" u="sng" dirty="0" smtClean="0">
                <a:solidFill>
                  <a:schemeClr val="tx1"/>
                </a:solidFill>
                <a:latin typeface="Times New Roman" pitchFamily="18" charset="0"/>
                <a:cs typeface="Times New Roman" pitchFamily="18" charset="0"/>
              </a:rPr>
              <a:t>Модель ситуационного лидерства </a:t>
            </a:r>
            <a:r>
              <a:rPr lang="ru-RU" u="sng" dirty="0" err="1" smtClean="0">
                <a:solidFill>
                  <a:schemeClr val="tx1"/>
                </a:solidFill>
                <a:latin typeface="Times New Roman" pitchFamily="18" charset="0"/>
                <a:cs typeface="Times New Roman" pitchFamily="18" charset="0"/>
              </a:rPr>
              <a:t>Фидлера</a:t>
            </a:r>
            <a:endParaRPr lang="ru-RU" u="sng" dirty="0" smtClean="0">
              <a:solidFill>
                <a:schemeClr val="tx1"/>
              </a:solidFill>
              <a:latin typeface="Times New Roman" pitchFamily="18" charset="0"/>
              <a:cs typeface="Times New Roman" pitchFamily="18" charset="0"/>
            </a:endParaRPr>
          </a:p>
          <a:p>
            <a:pPr indent="450215" algn="just"/>
            <a:r>
              <a:rPr lang="ru-RU" dirty="0" smtClean="0">
                <a:solidFill>
                  <a:schemeClr val="tx1"/>
                </a:solidFill>
                <a:latin typeface="Times New Roman" pitchFamily="18" charset="0"/>
                <a:cs typeface="Times New Roman" pitchFamily="18" charset="0"/>
              </a:rPr>
              <a:t>В модели ситуационного лидерства </a:t>
            </a:r>
            <a:r>
              <a:rPr lang="ru-RU" dirty="0" err="1" smtClean="0">
                <a:solidFill>
                  <a:schemeClr val="tx1"/>
                </a:solidFill>
                <a:latin typeface="Times New Roman" pitchFamily="18" charset="0"/>
                <a:cs typeface="Times New Roman" pitchFamily="18" charset="0"/>
              </a:rPr>
              <a:t>Фидлера</a:t>
            </a:r>
            <a:r>
              <a:rPr lang="ru-RU" dirty="0" smtClean="0">
                <a:solidFill>
                  <a:schemeClr val="tx1"/>
                </a:solidFill>
                <a:latin typeface="Times New Roman" pitchFamily="18" charset="0"/>
                <a:cs typeface="Times New Roman" pitchFamily="18" charset="0"/>
              </a:rPr>
              <a:t> главной проблемой было определение эффективности группы. В основе концепции лежат три ситуационные переменные: </a:t>
            </a:r>
          </a:p>
          <a:p>
            <a:pPr indent="450215" algn="just"/>
            <a:r>
              <a:rPr lang="ru-RU" dirty="0" smtClean="0">
                <a:solidFill>
                  <a:schemeClr val="tx1"/>
                </a:solidFill>
                <a:latin typeface="Times New Roman" pitchFamily="18" charset="0"/>
                <a:cs typeface="Times New Roman" pitchFamily="18" charset="0"/>
              </a:rPr>
              <a:t>отношения лидер-последователь; </a:t>
            </a:r>
          </a:p>
          <a:p>
            <a:pPr indent="450215" algn="just"/>
            <a:r>
              <a:rPr lang="ru-RU" dirty="0" smtClean="0">
                <a:solidFill>
                  <a:schemeClr val="tx1"/>
                </a:solidFill>
                <a:latin typeface="Times New Roman" pitchFamily="18" charset="0"/>
                <a:cs typeface="Times New Roman" pitchFamily="18" charset="0"/>
              </a:rPr>
              <a:t>структурированность работы </a:t>
            </a:r>
          </a:p>
          <a:p>
            <a:pPr indent="450215" algn="just"/>
            <a:r>
              <a:rPr lang="ru-RU" dirty="0" smtClean="0">
                <a:solidFill>
                  <a:schemeClr val="tx1"/>
                </a:solidFill>
                <a:latin typeface="Times New Roman" pitchFamily="18" charset="0"/>
                <a:cs typeface="Times New Roman" pitchFamily="18" charset="0"/>
              </a:rPr>
              <a:t>и лидерская власть.</a:t>
            </a:r>
          </a:p>
          <a:p>
            <a:pPr indent="450215" algn="just"/>
            <a:r>
              <a:rPr lang="ru-RU" dirty="0" err="1" smtClean="0">
                <a:solidFill>
                  <a:schemeClr val="tx1"/>
                </a:solidFill>
                <a:latin typeface="Times New Roman" pitchFamily="18" charset="0"/>
                <a:cs typeface="Times New Roman" pitchFamily="18" charset="0"/>
              </a:rPr>
              <a:t>Фидлер</a:t>
            </a:r>
            <a:r>
              <a:rPr lang="ru-RU" dirty="0" smtClean="0">
                <a:solidFill>
                  <a:schemeClr val="tx1"/>
                </a:solidFill>
                <a:latin typeface="Times New Roman" pitchFamily="18" charset="0"/>
                <a:cs typeface="Times New Roman" pitchFamily="18" charset="0"/>
              </a:rPr>
              <a:t> предлагает шкалу характеристик Наименее Предпочитаемого Работника (НПР), которая использовалась им при опросе лидеров. На основании ответов он выделяет лидера с высоким НПР и лидера с низким НПР. Стиль лидерства носит преимущественно постоянный характер и зависит от мотивации лидера на работу или отношения. Он формулирует 8 типов ситуаций.</a:t>
            </a:r>
            <a:endParaRPr lang="ru-RU" sz="1100" dirty="0">
              <a:solidFill>
                <a:schemeClr val="tx1"/>
              </a:solidFill>
            </a:endParaRPr>
          </a:p>
        </p:txBody>
      </p:sp>
    </p:spTree>
    <p:extLst>
      <p:ext uri="{BB962C8B-B14F-4D97-AF65-F5344CB8AC3E}">
        <p14:creationId xmlns:p14="http://schemas.microsoft.com/office/powerpoint/2010/main" val="3762682000"/>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1285860"/>
            <a:ext cx="8072494" cy="4647426"/>
          </a:xfrm>
          <a:prstGeom prst="rect">
            <a:avLst/>
          </a:prstGeom>
        </p:spPr>
        <p:txBody>
          <a:bodyPr wrap="square">
            <a:spAutoFit/>
          </a:bodyPr>
          <a:lstStyle/>
          <a:p>
            <a:pPr indent="530225" algn="just"/>
            <a:r>
              <a:rPr lang="ru-RU" sz="2000" u="sng" dirty="0" smtClean="0">
                <a:latin typeface="Times New Roman" pitchFamily="18" charset="0"/>
                <a:cs typeface="Times New Roman" pitchFamily="18" charset="0"/>
              </a:rPr>
              <a:t>Модель ситуационного лидерства </a:t>
            </a:r>
            <a:r>
              <a:rPr lang="ru-RU" sz="2000" u="sng" dirty="0" err="1" smtClean="0">
                <a:latin typeface="Times New Roman" pitchFamily="18" charset="0"/>
                <a:cs typeface="Times New Roman" pitchFamily="18" charset="0"/>
              </a:rPr>
              <a:t>Харсея</a:t>
            </a:r>
            <a:r>
              <a:rPr lang="ru-RU" sz="2000" u="sng" dirty="0" smtClean="0">
                <a:latin typeface="Times New Roman" pitchFamily="18" charset="0"/>
                <a:cs typeface="Times New Roman" pitchFamily="18" charset="0"/>
              </a:rPr>
              <a:t> и </a:t>
            </a:r>
            <a:r>
              <a:rPr lang="ru-RU" sz="2000" u="sng" dirty="0" err="1" smtClean="0">
                <a:latin typeface="Times New Roman" pitchFamily="18" charset="0"/>
                <a:cs typeface="Times New Roman" pitchFamily="18" charset="0"/>
              </a:rPr>
              <a:t>Бланшарда</a:t>
            </a:r>
            <a:r>
              <a:rPr lang="ru-RU" sz="2000" u="sng"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основывается на таком факторе ситуационной переменной, как зрелость последователей профессиональная и психологическая. Выделяется 4 стадии зрелости. Учитывая все многообразие складывающихся ситуаций, формулируется 4 стиля лидерства.</a:t>
            </a:r>
          </a:p>
          <a:p>
            <a:pPr indent="530225" algn="just"/>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ru-RU" sz="2000" u="sng" dirty="0" smtClean="0">
                <a:latin typeface="Times New Roman" pitchFamily="18" charset="0"/>
                <a:cs typeface="Times New Roman" pitchFamily="18" charset="0"/>
              </a:rPr>
              <a:t>Модель лидерства «путь – цель» </a:t>
            </a:r>
            <a:r>
              <a:rPr lang="ru-RU" sz="2000" u="sng" dirty="0" err="1" smtClean="0">
                <a:latin typeface="Times New Roman" pitchFamily="18" charset="0"/>
                <a:cs typeface="Times New Roman" pitchFamily="18" charset="0"/>
              </a:rPr>
              <a:t>Хауза</a:t>
            </a:r>
            <a:r>
              <a:rPr lang="ru-RU" sz="2000" u="sng" dirty="0" smtClean="0">
                <a:latin typeface="Times New Roman" pitchFamily="18" charset="0"/>
                <a:cs typeface="Times New Roman" pitchFamily="18" charset="0"/>
              </a:rPr>
              <a:t> и Митчелла </a:t>
            </a:r>
            <a:r>
              <a:rPr lang="ru-RU" sz="2000" dirty="0" smtClean="0">
                <a:latin typeface="Times New Roman" pitchFamily="18" charset="0"/>
                <a:cs typeface="Times New Roman" pitchFamily="18" charset="0"/>
              </a:rPr>
              <a:t>получила свое развитие в 70-е гг. ХХ в. В основе этой модели мотивационная теория ожиданий, в соответствии с ней определяется и суть эффективности лидера – эффективный лидер тот, кто помогает подчиненным идти к желанной цели. Выделяются ситуационные факторы: характеристики последователей, факторы организационной среды и характеристики системы власти.</a:t>
            </a:r>
          </a:p>
          <a:p>
            <a:pPr indent="530225" algn="just"/>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spTree>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214422"/>
            <a:ext cx="8286840" cy="4748252"/>
          </a:xfrm>
        </p:spPr>
        <p:txBody>
          <a:bodyPr>
            <a:noAutofit/>
          </a:bodyPr>
          <a:lstStyle/>
          <a:p>
            <a:pPr indent="457200" algn="just"/>
            <a:r>
              <a:rPr lang="en-US" sz="2000" dirty="0" smtClean="0">
                <a:effectLst/>
                <a:latin typeface="Times New Roman" pitchFamily="18" charset="0"/>
                <a:cs typeface="Times New Roman" pitchFamily="18" charset="0"/>
              </a:rPr>
              <a:t> </a:t>
            </a:r>
            <a:r>
              <a:rPr lang="ru-RU" sz="2000" u="sng" dirty="0" smtClean="0">
                <a:effectLst/>
                <a:latin typeface="Times New Roman" pitchFamily="18" charset="0"/>
                <a:cs typeface="Times New Roman" pitchFamily="18" charset="0"/>
              </a:rPr>
              <a:t>Модель </a:t>
            </a:r>
            <a:r>
              <a:rPr lang="ru-RU" sz="2000" u="sng" dirty="0">
                <a:effectLst/>
                <a:latin typeface="Times New Roman" pitchFamily="18" charset="0"/>
                <a:cs typeface="Times New Roman" pitchFamily="18" charset="0"/>
              </a:rPr>
              <a:t>ситуационного лидерства </a:t>
            </a:r>
            <a:r>
              <a:rPr lang="ru-RU" sz="2000" u="sng" dirty="0" err="1">
                <a:effectLst/>
                <a:latin typeface="Times New Roman" pitchFamily="18" charset="0"/>
                <a:cs typeface="Times New Roman" pitchFamily="18" charset="0"/>
              </a:rPr>
              <a:t>Стинсона-Джонсона</a:t>
            </a:r>
            <a:r>
              <a:rPr lang="ru-RU" sz="2000" dirty="0">
                <a:effectLst/>
                <a:latin typeface="Times New Roman" pitchFamily="18" charset="0"/>
                <a:cs typeface="Times New Roman" pitchFamily="18" charset="0"/>
              </a:rPr>
              <a:t> исследует зависимость между поведением лидера и структурой работы. Интерес руководителя к работе может быть низким и высоким, но при этом действия лидера будут эффективны, так как эффективность деятельности лидера зависит от структурированности работы и </a:t>
            </a:r>
            <a:r>
              <a:rPr lang="ru-RU" sz="2000" dirty="0" smtClean="0">
                <a:effectLst/>
                <a:latin typeface="Times New Roman" pitchFamily="18" charset="0"/>
                <a:cs typeface="Times New Roman" pitchFamily="18" charset="0"/>
              </a:rPr>
              <a:t>потребностей </a:t>
            </a:r>
            <a:r>
              <a:rPr lang="ru-RU" sz="2000" dirty="0">
                <a:effectLst/>
                <a:latin typeface="Times New Roman" pitchFamily="18" charset="0"/>
                <a:cs typeface="Times New Roman" pitchFamily="18" charset="0"/>
              </a:rPr>
              <a:t>последователей</a:t>
            </a:r>
            <a:r>
              <a:rPr lang="ru-RU" sz="2000" dirty="0" smtClean="0">
                <a:effectLst/>
                <a:latin typeface="Times New Roman" pitchFamily="18" charset="0"/>
                <a:cs typeface="Times New Roman" pitchFamily="18" charset="0"/>
              </a:rPr>
              <a:t>.</a:t>
            </a:r>
            <a:br>
              <a:rPr lang="ru-RU" sz="2000" dirty="0" smtClean="0">
                <a:effectLst/>
                <a:latin typeface="Times New Roman" pitchFamily="18" charset="0"/>
                <a:cs typeface="Times New Roman" pitchFamily="18" charset="0"/>
              </a:rPr>
            </a:br>
            <a:r>
              <a:rPr lang="ru-RU" sz="2000" dirty="0" smtClean="0">
                <a:effectLst/>
                <a:latin typeface="Times New Roman" pitchFamily="18" charset="0"/>
                <a:cs typeface="Times New Roman" pitchFamily="18" charset="0"/>
              </a:rPr>
              <a:t/>
            </a:r>
            <a:br>
              <a:rPr lang="ru-RU" sz="2000" dirty="0" smtClean="0">
                <a:effectLst/>
                <a:latin typeface="Times New Roman" pitchFamily="18" charset="0"/>
                <a:cs typeface="Times New Roman" pitchFamily="18" charset="0"/>
              </a:rPr>
            </a:br>
            <a:r>
              <a:rPr lang="en-US" sz="2000" u="sng" dirty="0" smtClean="0">
                <a:effectLst/>
                <a:latin typeface="Times New Roman" pitchFamily="18" charset="0"/>
                <a:cs typeface="Times New Roman" pitchFamily="18" charset="0"/>
              </a:rPr>
              <a:t>    </a:t>
            </a:r>
            <a:r>
              <a:rPr lang="ru-RU" sz="2000" u="sng" dirty="0" smtClean="0">
                <a:effectLst/>
                <a:latin typeface="Times New Roman" pitchFamily="18" charset="0"/>
                <a:cs typeface="Times New Roman" pitchFamily="18" charset="0"/>
              </a:rPr>
              <a:t>Ситуационная модель принятия решений В. </a:t>
            </a:r>
            <a:r>
              <a:rPr lang="ru-RU" sz="2000" u="sng" dirty="0" err="1" smtClean="0">
                <a:effectLst/>
                <a:latin typeface="Times New Roman" pitchFamily="18" charset="0"/>
                <a:cs typeface="Times New Roman" pitchFamily="18" charset="0"/>
              </a:rPr>
              <a:t>Врума</a:t>
            </a:r>
            <a:r>
              <a:rPr lang="ru-RU" sz="2000" u="sng" dirty="0" smtClean="0">
                <a:effectLst/>
                <a:latin typeface="Times New Roman" pitchFamily="18" charset="0"/>
                <a:cs typeface="Times New Roman" pitchFamily="18" charset="0"/>
              </a:rPr>
              <a:t>, Ф. </a:t>
            </a:r>
            <a:r>
              <a:rPr lang="ru-RU" sz="2000" u="sng" dirty="0" err="1" smtClean="0">
                <a:effectLst/>
                <a:latin typeface="Times New Roman" pitchFamily="18" charset="0"/>
                <a:cs typeface="Times New Roman" pitchFamily="18" charset="0"/>
              </a:rPr>
              <a:t>Йеттона</a:t>
            </a:r>
            <a:r>
              <a:rPr lang="ru-RU" sz="2000" u="sng" dirty="0" smtClean="0">
                <a:effectLst/>
                <a:latin typeface="Times New Roman" pitchFamily="18" charset="0"/>
                <a:cs typeface="Times New Roman" pitchFamily="18" charset="0"/>
              </a:rPr>
              <a:t>, А. Яго</a:t>
            </a:r>
            <a:r>
              <a:rPr lang="ru-RU" sz="2000" dirty="0" smtClean="0">
                <a:effectLst/>
                <a:latin typeface="Times New Roman" pitchFamily="18" charset="0"/>
                <a:cs typeface="Times New Roman" pitchFamily="18" charset="0"/>
              </a:rPr>
              <a:t>, </a:t>
            </a:r>
            <a:r>
              <a:rPr lang="ru-RU" sz="2000" dirty="0">
                <a:effectLst/>
                <a:latin typeface="Times New Roman" pitchFamily="18" charset="0"/>
                <a:cs typeface="Times New Roman" pitchFamily="18" charset="0"/>
              </a:rPr>
              <a:t>в основе которой лежит единственный аспект лидерского поведения – это привлечение подчиненных к участию в принятии решений. Модель предлагает использование дерева решений </a:t>
            </a:r>
            <a:r>
              <a:rPr lang="ru-RU" sz="2000" dirty="0" err="1">
                <a:effectLst/>
                <a:latin typeface="Times New Roman" pitchFamily="18" charset="0"/>
                <a:cs typeface="Times New Roman" pitchFamily="18" charset="0"/>
              </a:rPr>
              <a:t>Врума-Яго</a:t>
            </a:r>
            <a:r>
              <a:rPr lang="ru-RU" sz="2000" dirty="0">
                <a:effectLst/>
                <a:latin typeface="Times New Roman" pitchFamily="18" charset="0"/>
                <a:cs typeface="Times New Roman" pitchFamily="18" charset="0"/>
              </a:rPr>
              <a:t> для определения лидерского стиля, наиболее соответствующего сложившейся ситуации</a:t>
            </a:r>
            <a:r>
              <a:rPr lang="ru-RU" sz="2000" dirty="0" smtClean="0">
                <a:effectLst/>
                <a:latin typeface="Times New Roman" pitchFamily="18" charset="0"/>
                <a:cs typeface="Times New Roman" pitchFamily="18" charset="0"/>
              </a:rPr>
              <a:t>.</a:t>
            </a:r>
            <a:r>
              <a:rPr lang="ru-RU" sz="1800" dirty="0">
                <a:effectLst/>
                <a:latin typeface="Times New Roman" pitchFamily="18" charset="0"/>
                <a:cs typeface="Times New Roman" pitchFamily="18" charset="0"/>
              </a:rPr>
              <a:t/>
            </a:r>
            <a:br>
              <a:rPr lang="ru-RU" sz="1800" dirty="0">
                <a:effectLst/>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3679458290"/>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31032" y="357166"/>
            <a:ext cx="8712968" cy="720079"/>
          </a:xfrm>
        </p:spPr>
        <p:txBody>
          <a:bodyPr>
            <a:normAutofit fontScale="90000"/>
          </a:bodyPr>
          <a:lstStyle/>
          <a:p>
            <a:pPr>
              <a:lnSpc>
                <a:spcPct val="115000"/>
              </a:lnSpc>
              <a:spcBef>
                <a:spcPts val="1000"/>
              </a:spcBef>
              <a:spcAft>
                <a:spcPts val="0"/>
              </a:spcAft>
            </a:pPr>
            <a:r>
              <a:rPr lang="ru-RU" sz="2200" b="1" dirty="0">
                <a:effectLst/>
                <a:latin typeface="Cambria"/>
                <a:ea typeface="Times New Roman"/>
                <a:cs typeface="Times New Roman"/>
              </a:rPr>
              <a:t>Концепция атрибутивного лидерства </a:t>
            </a:r>
            <a:r>
              <a:rPr lang="en-US" sz="2200" b="1" dirty="0">
                <a:effectLst/>
                <a:latin typeface="Cambria"/>
                <a:ea typeface="Times New Roman"/>
                <a:cs typeface="Times New Roman"/>
              </a:rPr>
              <a:t/>
            </a:r>
            <a:br>
              <a:rPr lang="en-US" sz="2200" b="1" dirty="0">
                <a:effectLst/>
                <a:latin typeface="Cambria"/>
                <a:ea typeface="Times New Roman"/>
                <a:cs typeface="Times New Roman"/>
              </a:rPr>
            </a:br>
            <a:r>
              <a:rPr lang="ru-RU" sz="2200" b="1" dirty="0" smtClean="0">
                <a:effectLst/>
                <a:latin typeface="Cambria"/>
                <a:ea typeface="Times New Roman"/>
                <a:cs typeface="Times New Roman"/>
              </a:rPr>
              <a:t>(</a:t>
            </a:r>
            <a:r>
              <a:rPr lang="ru-RU" sz="2200" b="1" dirty="0">
                <a:effectLst/>
                <a:latin typeface="Cambria"/>
                <a:ea typeface="Times New Roman"/>
                <a:cs typeface="Times New Roman"/>
              </a:rPr>
              <a:t>причинно-следственный подход к изучению лидерства)</a:t>
            </a:r>
            <a:r>
              <a:rPr lang="ru-RU" sz="1600" b="1" dirty="0">
                <a:effectLst/>
                <a:latin typeface="Calibri"/>
                <a:ea typeface="Calibri"/>
                <a:cs typeface="Times New Roman"/>
              </a:rPr>
              <a:t/>
            </a:r>
            <a:br>
              <a:rPr lang="ru-RU" sz="1600" b="1" dirty="0">
                <a:effectLst/>
                <a:latin typeface="Calibri"/>
                <a:ea typeface="Calibri"/>
                <a:cs typeface="Times New Roman"/>
              </a:rPr>
            </a:br>
            <a:endParaRPr lang="ru-RU" sz="2000" b="1" dirty="0"/>
          </a:p>
        </p:txBody>
      </p:sp>
      <p:sp>
        <p:nvSpPr>
          <p:cNvPr id="3" name="Подзаголовок 2"/>
          <p:cNvSpPr>
            <a:spLocks noGrp="1"/>
          </p:cNvSpPr>
          <p:nvPr>
            <p:ph type="subTitle" idx="1"/>
          </p:nvPr>
        </p:nvSpPr>
        <p:spPr>
          <a:xfrm>
            <a:off x="642910" y="1428736"/>
            <a:ext cx="7772400" cy="4392488"/>
          </a:xfrm>
        </p:spPr>
        <p:txBody>
          <a:bodyPr>
            <a:normAutofit/>
          </a:bodyPr>
          <a:lstStyle/>
          <a:p>
            <a:pPr indent="450215" algn="just">
              <a:lnSpc>
                <a:spcPct val="115000"/>
              </a:lnSpc>
            </a:pPr>
            <a:r>
              <a:rPr lang="ru-RU" sz="2000" dirty="0">
                <a:solidFill>
                  <a:schemeClr val="tx1"/>
                </a:solidFill>
                <a:latin typeface="Times New Roman" pitchFamily="18" charset="0"/>
                <a:ea typeface="Calibri"/>
                <a:cs typeface="Times New Roman" pitchFamily="18" charset="0"/>
              </a:rPr>
              <a:t>Концепция атрибутивного лидерства </a:t>
            </a:r>
            <a:r>
              <a:rPr lang="ru-RU" sz="2000" dirty="0" smtClean="0">
                <a:solidFill>
                  <a:schemeClr val="tx1"/>
                </a:solidFill>
                <a:latin typeface="Times New Roman" pitchFamily="18" charset="0"/>
                <a:ea typeface="Calibri"/>
                <a:cs typeface="Times New Roman" pitchFamily="18" charset="0"/>
              </a:rPr>
              <a:t>или </a:t>
            </a:r>
            <a:r>
              <a:rPr lang="ru-RU" sz="2000" dirty="0">
                <a:solidFill>
                  <a:schemeClr val="tx1"/>
                </a:solidFill>
                <a:latin typeface="Times New Roman" pitchFamily="18" charset="0"/>
                <a:ea typeface="Calibri"/>
                <a:cs typeface="Times New Roman" pitchFamily="18" charset="0"/>
              </a:rPr>
              <a:t>перцептивная активность последователей, основывается на том, что те или иные качества приписываются последователями лидеру, если его действия дают на то основание, и лишь в этом случае могут рассматриваться как оказывающие влияние на процесс лидерства. В рамках этого подхода произошел сдвиг от «черт» лидера. Акцент сместился к атрибуциям последователей, то есть их умозаключениям насчет наличия у лидера этих «черт». У подчиненных есть ясное представление о том, что такое эффективный лидер и как он должен действовать в определенной ситуации. Это явление получило название стереотипного лидерства. Существуют институциональные и национальные стереотипы лидерства.</a:t>
            </a:r>
          </a:p>
          <a:p>
            <a:endParaRPr lang="ru-RU" sz="1400" dirty="0"/>
          </a:p>
        </p:txBody>
      </p:sp>
    </p:spTree>
    <p:extLst>
      <p:ext uri="{BB962C8B-B14F-4D97-AF65-F5344CB8AC3E}">
        <p14:creationId xmlns:p14="http://schemas.microsoft.com/office/powerpoint/2010/main" val="2289097329"/>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Рисунок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1" y="908721"/>
            <a:ext cx="2088231" cy="2088231"/>
          </a:xfrm>
          <a:prstGeom prst="rect">
            <a:avLst/>
          </a:prstGeom>
        </p:spPr>
      </p:pic>
      <p:sp>
        <p:nvSpPr>
          <p:cNvPr id="6" name="Заголовок 5"/>
          <p:cNvSpPr>
            <a:spLocks noGrp="1"/>
          </p:cNvSpPr>
          <p:nvPr>
            <p:ph type="title"/>
          </p:nvPr>
        </p:nvSpPr>
        <p:spPr>
          <a:xfrm>
            <a:off x="27957" y="188640"/>
            <a:ext cx="3528392" cy="563662"/>
          </a:xfrm>
        </p:spPr>
        <p:txBody>
          <a:bodyPr>
            <a:normAutofit/>
          </a:bodyPr>
          <a:lstStyle/>
          <a:p>
            <a:r>
              <a:rPr lang="ru-RU" dirty="0" smtClean="0"/>
              <a:t>Теория черт лидера</a:t>
            </a:r>
            <a:endParaRPr lang="ru-RU" dirty="0"/>
          </a:p>
        </p:txBody>
      </p:sp>
      <p:sp>
        <p:nvSpPr>
          <p:cNvPr id="3" name="Объект 2"/>
          <p:cNvSpPr>
            <a:spLocks noGrp="1"/>
          </p:cNvSpPr>
          <p:nvPr>
            <p:ph idx="1"/>
          </p:nvPr>
        </p:nvSpPr>
        <p:spPr>
          <a:xfrm>
            <a:off x="2555776" y="116632"/>
            <a:ext cx="6408713" cy="6741368"/>
          </a:xfrm>
        </p:spPr>
        <p:style>
          <a:lnRef idx="2">
            <a:schemeClr val="accent1"/>
          </a:lnRef>
          <a:fillRef idx="1">
            <a:schemeClr val="lt1"/>
          </a:fillRef>
          <a:effectRef idx="0">
            <a:schemeClr val="accent1"/>
          </a:effectRef>
          <a:fontRef idx="minor">
            <a:schemeClr val="dk1"/>
          </a:fontRef>
        </p:style>
        <p:txBody>
          <a:bodyPr>
            <a:noAutofit/>
          </a:bodyPr>
          <a:lstStyle/>
          <a:p>
            <a:pPr marL="0" indent="457200" algn="just">
              <a:buNone/>
            </a:pPr>
            <a:r>
              <a:rPr lang="ru-RU" sz="2400" dirty="0" smtClean="0">
                <a:latin typeface="Times New Roman" panose="02020603050405020304" pitchFamily="18" charset="0"/>
                <a:cs typeface="Times New Roman" panose="02020603050405020304" pitchFamily="18" charset="0"/>
              </a:rPr>
              <a:t>Одной </a:t>
            </a:r>
            <a:r>
              <a:rPr lang="ru-RU" sz="2400" dirty="0">
                <a:latin typeface="Times New Roman" panose="02020603050405020304" pitchFamily="18" charset="0"/>
                <a:cs typeface="Times New Roman" panose="02020603050405020304" pitchFamily="18" charset="0"/>
              </a:rPr>
              <a:t>из первых концепций лидерства стала «Теория черт лидерства» или «Теория великого человека». Суть этой концепции заключалась в том, что человек может стать лидером при наличии набора </a:t>
            </a:r>
            <a:r>
              <a:rPr lang="ru-RU" sz="2400" dirty="0" err="1">
                <a:latin typeface="Times New Roman" panose="02020603050405020304" pitchFamily="18" charset="0"/>
                <a:cs typeface="Times New Roman" panose="02020603050405020304" pitchFamily="18" charset="0"/>
              </a:rPr>
              <a:t>био</a:t>
            </a:r>
            <a:r>
              <a:rPr lang="ru-RU" sz="2400" dirty="0">
                <a:latin typeface="Times New Roman" panose="02020603050405020304" pitchFamily="18" charset="0"/>
                <a:cs typeface="Times New Roman" panose="02020603050405020304" pitchFamily="18" charset="0"/>
              </a:rPr>
              <a:t>-социальных характеристик, которые являются врожденными, не подвержены изменениям и пригодны для многих ситуаций. </a:t>
            </a:r>
            <a:endParaRPr lang="ru-RU" sz="2400" dirty="0" smtClean="0">
              <a:latin typeface="Times New Roman" panose="02020603050405020304" pitchFamily="18" charset="0"/>
              <a:cs typeface="Times New Roman" panose="02020603050405020304" pitchFamily="18" charset="0"/>
            </a:endParaRPr>
          </a:p>
          <a:p>
            <a:pPr marL="0" indent="457200" algn="just">
              <a:buNone/>
            </a:pPr>
            <a:r>
              <a:rPr lang="ru-RU" sz="2400" dirty="0" smtClean="0">
                <a:latin typeface="Times New Roman" panose="02020603050405020304" pitchFamily="18" charset="0"/>
                <a:cs typeface="Times New Roman" panose="02020603050405020304" pitchFamily="18" charset="0"/>
              </a:rPr>
              <a:t>В основу </a:t>
            </a:r>
            <a:r>
              <a:rPr lang="ru-RU" sz="2400" dirty="0">
                <a:latin typeface="Times New Roman" panose="02020603050405020304" pitchFamily="18" charset="0"/>
                <a:cs typeface="Times New Roman" panose="02020603050405020304" pitchFamily="18" charset="0"/>
              </a:rPr>
              <a:t>этой концепции </a:t>
            </a:r>
            <a:r>
              <a:rPr lang="ru-RU" sz="2400" dirty="0" smtClean="0">
                <a:latin typeface="Times New Roman" panose="02020603050405020304" pitchFamily="18" charset="0"/>
                <a:cs typeface="Times New Roman" panose="02020603050405020304" pitchFamily="18" charset="0"/>
              </a:rPr>
              <a:t>легли идеи </a:t>
            </a:r>
            <a:r>
              <a:rPr lang="ru-RU" sz="2400" dirty="0">
                <a:latin typeface="Times New Roman" panose="02020603050405020304" pitchFamily="18" charset="0"/>
                <a:cs typeface="Times New Roman" panose="02020603050405020304" pitchFamily="18" charset="0"/>
              </a:rPr>
              <a:t>Ф. </a:t>
            </a:r>
            <a:r>
              <a:rPr lang="ru-RU" sz="2400" dirty="0" err="1" smtClean="0">
                <a:latin typeface="Times New Roman" panose="02020603050405020304" pitchFamily="18" charset="0"/>
                <a:cs typeface="Times New Roman" panose="02020603050405020304" pitchFamily="18" charset="0"/>
              </a:rPr>
              <a:t>Гальтона</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(1822—1911), который разрабатывал теорию о роли наследственных факторов в жизни выдающихся людей. Для определения наследуемости способностей он изучил генеалогию выдающихся людей и установил, что среди их родственников процент талантливых людей (со способностями выше среднего) превышал средний процент среди остального населения. </a:t>
            </a:r>
            <a:endParaRPr lang="ru-RU" sz="1200" dirty="0"/>
          </a:p>
        </p:txBody>
      </p:sp>
      <p:sp>
        <p:nvSpPr>
          <p:cNvPr id="7" name="Текст 6"/>
          <p:cNvSpPr>
            <a:spLocks noGrp="1"/>
          </p:cNvSpPr>
          <p:nvPr>
            <p:ph type="body" sz="half" idx="2"/>
          </p:nvPr>
        </p:nvSpPr>
        <p:spPr>
          <a:xfrm>
            <a:off x="457200" y="908721"/>
            <a:ext cx="1738536" cy="1512167"/>
          </a:xfrm>
        </p:spPr>
        <p:txBody>
          <a:bodyPr/>
          <a:lstStyle/>
          <a:p>
            <a:endParaRPr lang="ru-RU" dirty="0"/>
          </a:p>
        </p:txBody>
      </p:sp>
    </p:spTree>
    <p:extLst>
      <p:ext uri="{BB962C8B-B14F-4D97-AF65-F5344CB8AC3E}">
        <p14:creationId xmlns:p14="http://schemas.microsoft.com/office/powerpoint/2010/main" val="2202452212"/>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14348" y="1000108"/>
            <a:ext cx="7643866" cy="2812950"/>
          </a:xfrm>
          <a:prstGeom prst="rect">
            <a:avLst/>
          </a:prstGeom>
        </p:spPr>
        <p:txBody>
          <a:bodyPr wrap="square">
            <a:spAutoFit/>
          </a:bodyPr>
          <a:lstStyle/>
          <a:p>
            <a:pPr indent="450215" algn="just">
              <a:lnSpc>
                <a:spcPct val="150000"/>
              </a:lnSpc>
            </a:pPr>
            <a:r>
              <a:rPr lang="ru-RU" sz="2000" dirty="0" err="1" smtClean="0">
                <a:latin typeface="Times New Roman"/>
                <a:ea typeface="Calibri"/>
                <a:cs typeface="Times New Roman"/>
              </a:rPr>
              <a:t>Трансакционистская</a:t>
            </a:r>
            <a:r>
              <a:rPr lang="ru-RU" sz="2000" dirty="0" smtClean="0">
                <a:latin typeface="Times New Roman"/>
                <a:ea typeface="Calibri"/>
                <a:cs typeface="Times New Roman"/>
              </a:rPr>
              <a:t> парадигма возникает в середине 80-х годов, ее создатель Б. </a:t>
            </a:r>
            <a:r>
              <a:rPr lang="ru-RU" sz="2000" dirty="0" err="1" smtClean="0">
                <a:latin typeface="Times New Roman"/>
                <a:ea typeface="Calibri"/>
                <a:cs typeface="Times New Roman"/>
              </a:rPr>
              <a:t>Басс</a:t>
            </a:r>
            <a:r>
              <a:rPr lang="ru-RU" sz="2000" dirty="0" smtClean="0">
                <a:latin typeface="Times New Roman"/>
                <a:ea typeface="Calibri"/>
                <a:cs typeface="Times New Roman"/>
              </a:rPr>
              <a:t> рассматривает лидерство как отношения обмена, сделки между лидером и последователем. Главенствующая роль отводилась лидеру, но его активность не связывалась с внесением существенных изменений в складывавшийся характер внутригруппового взаимодействия.</a:t>
            </a:r>
            <a:endParaRPr lang="ru-RU" sz="2000" dirty="0">
              <a:ea typeface="Calibri"/>
              <a:cs typeface="Times New Roman"/>
            </a:endParaRPr>
          </a:p>
        </p:txBody>
      </p:sp>
    </p:spTree>
  </p:cSld>
  <p:clrMapOvr>
    <a:masterClrMapping/>
  </p:clrMapOvr>
  <p:transition spd="slow">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488" y="142852"/>
            <a:ext cx="4122475" cy="461665"/>
          </a:xfrm>
          <a:prstGeom prst="rect">
            <a:avLst/>
          </a:prstGeom>
        </p:spPr>
        <p:txBody>
          <a:bodyPr wrap="none">
            <a:spAutoFit/>
          </a:bodyPr>
          <a:lstStyle/>
          <a:p>
            <a:r>
              <a:rPr lang="ru-RU" sz="2400" b="1" dirty="0" smtClean="0">
                <a:latin typeface="Times New Roman" pitchFamily="18" charset="0"/>
                <a:cs typeface="Times New Roman" pitchFamily="18" charset="0"/>
              </a:rPr>
              <a:t>Харизматическое лидерство</a:t>
            </a:r>
            <a:endParaRPr lang="ru-RU" sz="2400" dirty="0"/>
          </a:p>
        </p:txBody>
      </p:sp>
      <p:sp>
        <p:nvSpPr>
          <p:cNvPr id="3" name="Прямоугольник 2"/>
          <p:cNvSpPr/>
          <p:nvPr/>
        </p:nvSpPr>
        <p:spPr>
          <a:xfrm>
            <a:off x="214282" y="1142984"/>
            <a:ext cx="8715436" cy="3939540"/>
          </a:xfrm>
          <a:prstGeom prst="rect">
            <a:avLst/>
          </a:prstGeom>
        </p:spPr>
        <p:txBody>
          <a:bodyPr wrap="square">
            <a:spAutoFit/>
          </a:bodyPr>
          <a:lstStyle/>
          <a:p>
            <a:pPr algn="just">
              <a:lnSpc>
                <a:spcPct val="150000"/>
              </a:lnSpc>
            </a:pPr>
            <a:r>
              <a:rPr lang="ru-RU" sz="2000" dirty="0" smtClean="0">
                <a:latin typeface="Times New Roman" pitchFamily="18" charset="0"/>
                <a:cs typeface="Times New Roman" pitchFamily="18" charset="0"/>
              </a:rPr>
              <a:t>Харизматическое (</a:t>
            </a:r>
            <a:r>
              <a:rPr lang="ru-RU" sz="2000" dirty="0" err="1" smtClean="0">
                <a:latin typeface="Times New Roman" pitchFamily="18" charset="0"/>
                <a:cs typeface="Times New Roman" pitchFamily="18" charset="0"/>
              </a:rPr>
              <a:t>Харизма</a:t>
            </a:r>
            <a:r>
              <a:rPr lang="ru-RU" sz="2000" dirty="0" smtClean="0">
                <a:latin typeface="Times New Roman" pitchFamily="18" charset="0"/>
                <a:cs typeface="Times New Roman" pitchFamily="18" charset="0"/>
              </a:rPr>
              <a:t> гр. Дар) лидерство рассматривается как фактор, усиливающий преобразующее влияние на последователей. Основа харизматического лидерства - это качества лидера, вызывающие восхищение последователей, желание следовать за ним, исполнять его указания. Но эти качества должны быть увидены последователями. У лидера должна присутствовать способность представить последователям мотивирующее к действию видение проблемы, вселить в них уверенность в своих силах.</a:t>
            </a:r>
          </a:p>
          <a:p>
            <a:pPr algn="just"/>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endParaRPr lang="ru-RU" sz="2000" dirty="0"/>
          </a:p>
        </p:txBody>
      </p:sp>
    </p:spTree>
  </p:cSld>
  <p:clrMapOvr>
    <a:masterClrMapping/>
  </p:clrMapOvr>
  <p:transition spd="slow">
    <p:push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357166"/>
            <a:ext cx="8072494" cy="6093976"/>
          </a:xfrm>
          <a:prstGeom prst="rect">
            <a:avLst/>
          </a:prstGeom>
        </p:spPr>
        <p:txBody>
          <a:bodyPr wrap="square">
            <a:spAutoFit/>
          </a:bodyPr>
          <a:lstStyle/>
          <a:p>
            <a:pPr indent="442913" algn="just">
              <a:lnSpc>
                <a:spcPct val="150000"/>
              </a:lnSpc>
            </a:pPr>
            <a:r>
              <a:rPr lang="ru-RU" sz="2000" dirty="0" smtClean="0">
                <a:latin typeface="Times New Roman" pitchFamily="18" charset="0"/>
                <a:cs typeface="Times New Roman" pitchFamily="18" charset="0"/>
              </a:rPr>
              <a:t>М. Вебер - основоположник учения о </a:t>
            </a:r>
            <a:r>
              <a:rPr lang="ru-RU" sz="2000" dirty="0" err="1" smtClean="0">
                <a:latin typeface="Times New Roman" pitchFamily="18" charset="0"/>
                <a:cs typeface="Times New Roman" pitchFamily="18" charset="0"/>
              </a:rPr>
              <a:t>харизме</a:t>
            </a:r>
            <a:r>
              <a:rPr lang="ru-RU" sz="2000" dirty="0" smtClean="0">
                <a:latin typeface="Times New Roman" pitchFamily="18" charset="0"/>
                <a:cs typeface="Times New Roman" pitchFamily="18" charset="0"/>
              </a:rPr>
              <a:t>. Исходил из того, что </a:t>
            </a:r>
            <a:r>
              <a:rPr lang="ru-RU" sz="2000" dirty="0" err="1" smtClean="0">
                <a:latin typeface="Times New Roman" pitchFamily="18" charset="0"/>
                <a:cs typeface="Times New Roman" pitchFamily="18" charset="0"/>
              </a:rPr>
              <a:t>харизмой</a:t>
            </a:r>
            <a:r>
              <a:rPr lang="ru-RU" sz="2000" dirty="0" smtClean="0">
                <a:latin typeface="Times New Roman" pitchFamily="18" charset="0"/>
                <a:cs typeface="Times New Roman" pitchFamily="18" charset="0"/>
              </a:rPr>
              <a:t> следует назвать качество личности, признаваемое необычайным, благодаря которому она оценивается как одаренная особыми силами и свойствами, не доступными другим людям.</a:t>
            </a:r>
          </a:p>
          <a:p>
            <a:pPr indent="442913" algn="just">
              <a:lnSpc>
                <a:spcPct val="150000"/>
              </a:lnSpc>
            </a:pPr>
            <a:r>
              <a:rPr lang="ru-RU" sz="2000" dirty="0" smtClean="0">
                <a:latin typeface="Times New Roman" pitchFamily="18" charset="0"/>
                <a:cs typeface="Times New Roman" pitchFamily="18" charset="0"/>
              </a:rPr>
              <a:t>Ранняя теория харизматического руководства, автором которой является Р. Хаус, рассматривает </a:t>
            </a:r>
            <a:r>
              <a:rPr lang="ru-RU" sz="2000" dirty="0" err="1" smtClean="0">
                <a:latin typeface="Times New Roman" pitchFamily="18" charset="0"/>
                <a:cs typeface="Times New Roman" pitchFamily="18" charset="0"/>
              </a:rPr>
              <a:t>харизму</a:t>
            </a:r>
            <a:r>
              <a:rPr lang="ru-RU" sz="2000" dirty="0" smtClean="0">
                <a:latin typeface="Times New Roman" pitchFamily="18" charset="0"/>
                <a:cs typeface="Times New Roman" pitchFamily="18" charset="0"/>
              </a:rPr>
              <a:t> в системе руководитель-подчиненный. В основе два предположения: наличие у лидера специфических личностных и поведенческих характеристик и поведенческие индикаторы подчиненных.</a:t>
            </a:r>
          </a:p>
          <a:p>
            <a:pPr indent="442913" algn="just">
              <a:lnSpc>
                <a:spcPct val="150000"/>
              </a:lnSpc>
            </a:pPr>
            <a:r>
              <a:rPr lang="ru-RU" sz="2000" dirty="0" smtClean="0">
                <a:latin typeface="Times New Roman" pitchFamily="18" charset="0"/>
                <a:cs typeface="Times New Roman" pitchFamily="18" charset="0"/>
              </a:rPr>
              <a:t>Поведенческая теория </a:t>
            </a:r>
            <a:r>
              <a:rPr lang="ru-RU" sz="2000" dirty="0" err="1" smtClean="0">
                <a:latin typeface="Times New Roman" pitchFamily="18" charset="0"/>
                <a:cs typeface="Times New Roman" pitchFamily="18" charset="0"/>
              </a:rPr>
              <a:t>харизмы</a:t>
            </a:r>
            <a:r>
              <a:rPr lang="ru-RU" sz="2000" dirty="0" smtClean="0">
                <a:latin typeface="Times New Roman" pitchFamily="18" charset="0"/>
                <a:cs typeface="Times New Roman" pitchFamily="18" charset="0"/>
              </a:rPr>
              <a:t>, авторами которой являются Д. </a:t>
            </a:r>
            <a:r>
              <a:rPr lang="ru-RU" sz="2000" dirty="0" err="1" smtClean="0">
                <a:latin typeface="Times New Roman" pitchFamily="18" charset="0"/>
                <a:cs typeface="Times New Roman" pitchFamily="18" charset="0"/>
              </a:rPr>
              <a:t>Конджер</a:t>
            </a:r>
            <a:r>
              <a:rPr lang="ru-RU" sz="2000" dirty="0" smtClean="0">
                <a:latin typeface="Times New Roman" pitchFamily="18" charset="0"/>
                <a:cs typeface="Times New Roman" pitchFamily="18" charset="0"/>
              </a:rPr>
              <a:t>, Р. </a:t>
            </a:r>
            <a:r>
              <a:rPr lang="ru-RU" sz="2000" dirty="0" err="1" smtClean="0">
                <a:latin typeface="Times New Roman" pitchFamily="18" charset="0"/>
                <a:cs typeface="Times New Roman" pitchFamily="18" charset="0"/>
              </a:rPr>
              <a:t>Канунго</a:t>
            </a:r>
            <a:r>
              <a:rPr lang="ru-RU" sz="2000" dirty="0" smtClean="0">
                <a:latin typeface="Times New Roman" pitchFamily="18" charset="0"/>
                <a:cs typeface="Times New Roman" pitchFamily="18" charset="0"/>
              </a:rPr>
              <a:t> рассматривает </a:t>
            </a:r>
            <a:r>
              <a:rPr lang="ru-RU" sz="2000" dirty="0" err="1" smtClean="0">
                <a:latin typeface="Times New Roman" pitchFamily="18" charset="0"/>
                <a:cs typeface="Times New Roman" pitchFamily="18" charset="0"/>
              </a:rPr>
              <a:t>харизму</a:t>
            </a:r>
            <a:r>
              <a:rPr lang="ru-RU" sz="2000" dirty="0" smtClean="0">
                <a:latin typeface="Times New Roman" pitchFamily="18" charset="0"/>
                <a:cs typeface="Times New Roman" pitchFamily="18" charset="0"/>
              </a:rPr>
              <a:t> как атрибутивный феномен, старается освободить </a:t>
            </a:r>
            <a:r>
              <a:rPr lang="ru-RU" sz="2000" dirty="0" err="1" smtClean="0">
                <a:latin typeface="Times New Roman" pitchFamily="18" charset="0"/>
                <a:cs typeface="Times New Roman" pitchFamily="18" charset="0"/>
              </a:rPr>
              <a:t>харизму</a:t>
            </a:r>
            <a:r>
              <a:rPr lang="ru-RU" sz="2000" dirty="0" smtClean="0">
                <a:latin typeface="Times New Roman" pitchFamily="18" charset="0"/>
                <a:cs typeface="Times New Roman" pitchFamily="18" charset="0"/>
              </a:rPr>
              <a:t> от ауры мистицизма, рассмотреть ее в контексте поведенческого процесса.</a:t>
            </a:r>
            <a:endParaRPr lang="ru-RU" sz="2000" dirty="0"/>
          </a:p>
        </p:txBody>
      </p:sp>
    </p:spTree>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0"/>
            <a:ext cx="8443914" cy="6189838"/>
          </a:xfrm>
        </p:spPr>
        <p:txBody>
          <a:bodyPr>
            <a:normAutofit/>
          </a:bodyPr>
          <a:lstStyle/>
          <a:p>
            <a:pPr indent="530225" algn="just">
              <a:lnSpc>
                <a:spcPct val="125000"/>
              </a:lnSpc>
            </a:pPr>
            <a:r>
              <a:rPr lang="ru-RU" sz="1200" dirty="0">
                <a:effectLst/>
                <a:latin typeface="Times New Roman" pitchFamily="18" charset="0"/>
                <a:cs typeface="Times New Roman" pitchFamily="18" charset="0"/>
              </a:rPr>
              <a:t/>
            </a:r>
            <a:br>
              <a:rPr lang="ru-RU" sz="1200" dirty="0">
                <a:effectLst/>
                <a:latin typeface="Times New Roman" pitchFamily="18" charset="0"/>
                <a:cs typeface="Times New Roman" pitchFamily="18" charset="0"/>
              </a:rPr>
            </a:br>
            <a:r>
              <a:rPr lang="ru-RU" sz="2000" dirty="0">
                <a:effectLst/>
                <a:latin typeface="Times New Roman" pitchFamily="18" charset="0"/>
                <a:cs typeface="Times New Roman" pitchFamily="18" charset="0"/>
              </a:rPr>
              <a:t>Современный этап развития харизматического подхода характеризуется появлением драматической модели, в основе которой лежит управление впечатлениями и построение имиджа. </a:t>
            </a:r>
            <a:r>
              <a:rPr lang="ru-RU" sz="2000" dirty="0" smtClean="0">
                <a:effectLst/>
                <a:latin typeface="Times New Roman" pitchFamily="18" charset="0"/>
                <a:cs typeface="Times New Roman" pitchFamily="18" charset="0"/>
              </a:rPr>
              <a:t/>
            </a:r>
            <a:br>
              <a:rPr lang="ru-RU" sz="2000" dirty="0" smtClean="0">
                <a:effectLst/>
                <a:latin typeface="Times New Roman" pitchFamily="18" charset="0"/>
                <a:cs typeface="Times New Roman" pitchFamily="18" charset="0"/>
              </a:rPr>
            </a:br>
            <a:r>
              <a:rPr lang="ru-RU" sz="2000" dirty="0" smtClean="0">
                <a:effectLst/>
                <a:latin typeface="Times New Roman" pitchFamily="18" charset="0"/>
                <a:cs typeface="Times New Roman" pitchFamily="18" charset="0"/>
              </a:rPr>
              <a:t/>
            </a:r>
            <a:br>
              <a:rPr lang="ru-RU" sz="2000" dirty="0" smtClean="0">
                <a:effectLst/>
                <a:latin typeface="Times New Roman" pitchFamily="18" charset="0"/>
                <a:cs typeface="Times New Roman" pitchFamily="18" charset="0"/>
              </a:rPr>
            </a:br>
            <a:r>
              <a:rPr lang="ru-RU" sz="2000" dirty="0" smtClean="0">
                <a:effectLst/>
                <a:latin typeface="Times New Roman" pitchFamily="18" charset="0"/>
                <a:cs typeface="Times New Roman" pitchFamily="18" charset="0"/>
              </a:rPr>
              <a:t>Таким </a:t>
            </a:r>
            <a:r>
              <a:rPr lang="ru-RU" sz="2000" dirty="0">
                <a:effectLst/>
                <a:latin typeface="Times New Roman" pitchFamily="18" charset="0"/>
                <a:cs typeface="Times New Roman" pitchFamily="18" charset="0"/>
              </a:rPr>
              <a:t>образом, харизма лидера это фактор, усиливающий его преобразующее влияние на последователей. Основа </a:t>
            </a:r>
            <a:r>
              <a:rPr lang="ru-RU" sz="2000" dirty="0" err="1">
                <a:effectLst/>
                <a:latin typeface="Times New Roman" pitchFamily="18" charset="0"/>
                <a:cs typeface="Times New Roman" pitchFamily="18" charset="0"/>
              </a:rPr>
              <a:t>харизматичного</a:t>
            </a:r>
            <a:r>
              <a:rPr lang="ru-RU" sz="2000" dirty="0">
                <a:effectLst/>
                <a:latin typeface="Times New Roman" pitchFamily="18" charset="0"/>
                <a:cs typeface="Times New Roman" pitchFamily="18" charset="0"/>
              </a:rPr>
              <a:t> лидерства это качества («черты») лидера, вызывающие восхищение последователей, возбуждающие желание следовать за ним, исполнять его указания. </a:t>
            </a:r>
            <a:r>
              <a:rPr lang="ru-RU" sz="2000" dirty="0" smtClean="0">
                <a:effectLst/>
                <a:latin typeface="Times New Roman" pitchFamily="18" charset="0"/>
                <a:cs typeface="Times New Roman" pitchFamily="18" charset="0"/>
              </a:rPr>
              <a:t/>
            </a:r>
            <a:br>
              <a:rPr lang="ru-RU" sz="2000" dirty="0" smtClean="0">
                <a:effectLst/>
                <a:latin typeface="Times New Roman" pitchFamily="18" charset="0"/>
                <a:cs typeface="Times New Roman" pitchFamily="18" charset="0"/>
              </a:rPr>
            </a:br>
            <a:r>
              <a:rPr lang="ru-RU" sz="2000" dirty="0" smtClean="0">
                <a:effectLst/>
                <a:latin typeface="Times New Roman" pitchFamily="18" charset="0"/>
                <a:cs typeface="Times New Roman" pitchFamily="18" charset="0"/>
              </a:rPr>
              <a:t>Условия </a:t>
            </a:r>
            <a:r>
              <a:rPr lang="ru-RU" sz="2000" dirty="0">
                <a:effectLst/>
                <a:latin typeface="Times New Roman" pitchFamily="18" charset="0"/>
                <a:cs typeface="Times New Roman" pitchFamily="18" charset="0"/>
              </a:rPr>
              <a:t>реализации харизматического лидерства – качества должны быть увидены последователями, лидер должен быть способен представить последователям, мотивирующее к действию, видение проблемы, вселить в них уверенность в своих силах.</a:t>
            </a:r>
            <a:br>
              <a:rPr lang="ru-RU" sz="2000" dirty="0">
                <a:effectLst/>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976401090"/>
      </p:ext>
    </p:extLst>
  </p:cSld>
  <p:clrMapOvr>
    <a:masterClrMapping/>
  </p:clrMapOvr>
  <p:transition spd="slow">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00034" y="1071546"/>
            <a:ext cx="8072494" cy="4619854"/>
          </a:xfrm>
          <a:prstGeom prst="rect">
            <a:avLst/>
          </a:prstGeom>
        </p:spPr>
        <p:txBody>
          <a:bodyPr wrap="square">
            <a:spAutoFit/>
          </a:bodyPr>
          <a:lstStyle/>
          <a:p>
            <a:pPr indent="354013" algn="just">
              <a:lnSpc>
                <a:spcPct val="150000"/>
              </a:lnSpc>
            </a:pPr>
            <a:r>
              <a:rPr lang="ru-RU" sz="2000" dirty="0" smtClean="0">
                <a:latin typeface="Times New Roman" pitchFamily="18" charset="0"/>
                <a:cs typeface="Times New Roman" pitchFamily="18" charset="0"/>
              </a:rPr>
              <a:t>На смену приходит трансформационная парадигма, где лидерство рассматривается как процесс преобразования существующей реальности, так и как процесс создания нового. Это процесс активного перевода людей и организаций из мира консервативных традиций в мир инноваций, процесс своеобразного выхода за пределы ожидаемого.</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Реализуется в практике эффективного предпринимательского менеджмента. Данная парадигма основывается на принципах максимальной активизации психологических ресурсов человека и раскрытие его творческих возможностей.</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spTree>
  </p:cSld>
  <p:clrMapOvr>
    <a:masterClrMapping/>
  </p:clrMapOvr>
  <p:transition spd="slow">
    <p:push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214282" y="116632"/>
            <a:ext cx="8715436" cy="383410"/>
          </a:xfrm>
        </p:spPr>
        <p:txBody>
          <a:bodyPr>
            <a:noAutofit/>
          </a:bodyPr>
          <a:lstStyle/>
          <a:p>
            <a:r>
              <a:rPr lang="ru-RU" sz="2400" b="1" dirty="0">
                <a:effectLst/>
                <a:latin typeface="Times New Roman" pitchFamily="18" charset="0"/>
                <a:cs typeface="Times New Roman" pitchFamily="18" charset="0"/>
              </a:rPr>
              <a:t>Психологический обмен как механизм выдвижения в лидеры</a:t>
            </a:r>
            <a:br>
              <a:rPr lang="ru-RU" sz="2400" b="1" dirty="0">
                <a:effectLst/>
                <a:latin typeface="Times New Roman" pitchFamily="18" charset="0"/>
                <a:cs typeface="Times New Roman" pitchFamily="18" charset="0"/>
              </a:rPr>
            </a:br>
            <a:endParaRPr lang="ru-RU" sz="2400" b="1" dirty="0">
              <a:latin typeface="Times New Roman" pitchFamily="18" charset="0"/>
              <a:cs typeface="Times New Roman" pitchFamily="18" charset="0"/>
            </a:endParaRPr>
          </a:p>
        </p:txBody>
      </p:sp>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b="21640"/>
          <a:stretch>
            <a:fillRect/>
          </a:stretch>
        </p:blipFill>
        <p:spPr bwMode="auto">
          <a:xfrm>
            <a:off x="285720" y="585725"/>
            <a:ext cx="8572560" cy="5343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3124235"/>
      </p:ext>
    </p:extLst>
  </p:cSld>
  <p:clrMapOvr>
    <a:masterClrMapping/>
  </p:clrMapOvr>
  <p:transition spd="slow">
    <p:push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928670"/>
            <a:ext cx="8501122" cy="5016758"/>
          </a:xfrm>
          <a:prstGeom prst="rect">
            <a:avLst/>
          </a:prstGeom>
        </p:spPr>
        <p:txBody>
          <a:bodyPr wrap="square">
            <a:spAutoFit/>
          </a:bodyPr>
          <a:lstStyle/>
          <a:p>
            <a:pPr marL="109728" indent="0" algn="ctr">
              <a:buNone/>
            </a:pPr>
            <a:r>
              <a:rPr lang="ru-RU" sz="2000" b="1" dirty="0" smtClean="0">
                <a:latin typeface="Times New Roman" panose="02020603050405020304" pitchFamily="18" charset="0"/>
                <a:cs typeface="Times New Roman" panose="02020603050405020304" pitchFamily="18" charset="0"/>
              </a:rPr>
              <a:t>Выделяют три разновидности психологического обмена как механизма лидерства:</a:t>
            </a:r>
          </a:p>
          <a:p>
            <a:pPr marL="109728" indent="0" algn="just">
              <a:buNone/>
            </a:pPr>
            <a:r>
              <a:rPr lang="ru-RU" sz="2000" u="sng" dirty="0" smtClean="0">
                <a:latin typeface="Times New Roman" panose="02020603050405020304" pitchFamily="18" charset="0"/>
                <a:cs typeface="Times New Roman" panose="02020603050405020304" pitchFamily="18" charset="0"/>
              </a:rPr>
              <a:t>1) Обмен в контексте </a:t>
            </a:r>
            <a:r>
              <a:rPr lang="ru-RU" sz="2000" u="sng" dirty="0" err="1" smtClean="0">
                <a:latin typeface="Times New Roman" panose="02020603050405020304" pitchFamily="18" charset="0"/>
                <a:cs typeface="Times New Roman" panose="02020603050405020304" pitchFamily="18" charset="0"/>
              </a:rPr>
              <a:t>трансакционистского</a:t>
            </a:r>
            <a:r>
              <a:rPr lang="ru-RU" sz="2000" u="sng" dirty="0" smtClean="0">
                <a:latin typeface="Times New Roman" panose="02020603050405020304" pitchFamily="18" charset="0"/>
                <a:cs typeface="Times New Roman" panose="02020603050405020304" pitchFamily="18" charset="0"/>
              </a:rPr>
              <a:t> подхода к лидерству. </a:t>
            </a:r>
            <a:r>
              <a:rPr lang="ru-RU" sz="2000" dirty="0" smtClean="0">
                <a:latin typeface="Times New Roman" panose="02020603050405020304" pitchFamily="18" charset="0"/>
                <a:cs typeface="Times New Roman" panose="02020603050405020304" pitchFamily="18" charset="0"/>
              </a:rPr>
              <a:t>Основоположник – Е. </a:t>
            </a:r>
            <a:r>
              <a:rPr lang="ru-RU" sz="2000" dirty="0" err="1" smtClean="0">
                <a:latin typeface="Times New Roman" panose="02020603050405020304" pitchFamily="18" charset="0"/>
                <a:cs typeface="Times New Roman" panose="02020603050405020304" pitchFamily="18" charset="0"/>
              </a:rPr>
              <a:t>Холландер</a:t>
            </a:r>
            <a:r>
              <a:rPr lang="ru-RU" sz="2000" dirty="0" smtClean="0">
                <a:latin typeface="Times New Roman" panose="02020603050405020304" pitchFamily="18" charset="0"/>
                <a:cs typeface="Times New Roman" panose="02020603050405020304" pitchFamily="18" charset="0"/>
              </a:rPr>
              <a:t>, рассматривает лидерство как отношение обмена между лидером и последователями.</a:t>
            </a:r>
          </a:p>
          <a:p>
            <a:pPr marL="109728" indent="0" algn="just">
              <a:buNone/>
            </a:pPr>
            <a:r>
              <a:rPr lang="ru-RU" sz="2000" dirty="0" smtClean="0">
                <a:latin typeface="Times New Roman" panose="02020603050405020304" pitchFamily="18" charset="0"/>
                <a:cs typeface="Times New Roman" panose="02020603050405020304" pitchFamily="18" charset="0"/>
              </a:rPr>
              <a:t>Термин «трансакция» в данном контексте означает более активную роль последователей во взаимоотношениях обмена с лидером, включая двустороннее влияние.</a:t>
            </a:r>
          </a:p>
          <a:p>
            <a:pPr marL="109728" indent="0" algn="just">
              <a:buNone/>
            </a:pPr>
            <a:r>
              <a:rPr lang="ru-RU" sz="2000" dirty="0" smtClean="0">
                <a:latin typeface="Times New Roman" panose="02020603050405020304" pitchFamily="18" charset="0"/>
                <a:cs typeface="Times New Roman" panose="02020603050405020304" pitchFamily="18" charset="0"/>
              </a:rPr>
              <a:t>Суть </a:t>
            </a:r>
            <a:r>
              <a:rPr lang="ru-RU" sz="2000" dirty="0" err="1" smtClean="0">
                <a:latin typeface="Times New Roman" panose="02020603050405020304" pitchFamily="18" charset="0"/>
                <a:cs typeface="Times New Roman" panose="02020603050405020304" pitchFamily="18" charset="0"/>
              </a:rPr>
              <a:t>трансакционистского</a:t>
            </a:r>
            <a:r>
              <a:rPr lang="ru-RU" sz="2000" dirty="0" smtClean="0">
                <a:latin typeface="Times New Roman" panose="02020603050405020304" pitchFamily="18" charset="0"/>
                <a:cs typeface="Times New Roman" panose="02020603050405020304" pitchFamily="18" charset="0"/>
              </a:rPr>
              <a:t> подхода. Лидер предоставляет последователям ряд вознаграждений: организации их действий, разъяснения им специфики ситуации, ориентировки в направлении приложения усилий, внимания к людям.</a:t>
            </a:r>
          </a:p>
          <a:p>
            <a:pPr marL="109728" indent="0" algn="just">
              <a:buNone/>
            </a:pPr>
            <a:r>
              <a:rPr lang="ru-RU" sz="2000" dirty="0" smtClean="0">
                <a:latin typeface="Times New Roman" panose="02020603050405020304" pitchFamily="18" charset="0"/>
                <a:cs typeface="Times New Roman" panose="02020603050405020304" pitchFamily="18" charset="0"/>
              </a:rPr>
              <a:t>Своей активностью лидер способствует достижению групповых целей. Отвечая взаимностью на действия лидера, последователи также вознаграждают его: выражают ему признание, уважение, проявляют готовность к принятию его влияния.</a:t>
            </a:r>
            <a:endParaRPr lang="ru-RU" sz="2000" dirty="0">
              <a:latin typeface="Times New Roman" panose="02020603050405020304" pitchFamily="18" charset="0"/>
              <a:cs typeface="Times New Roman" panose="02020603050405020304" pitchFamily="18" charset="0"/>
            </a:endParaRPr>
          </a:p>
        </p:txBody>
      </p:sp>
    </p:spTree>
  </p:cSld>
  <p:clrMapOvr>
    <a:masterClrMapping/>
  </p:clrMapOvr>
  <p:transition spd="slow">
    <p:push di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85720" y="428604"/>
            <a:ext cx="8229600" cy="6000792"/>
          </a:xfrm>
        </p:spPr>
        <p:txBody>
          <a:bodyPr>
            <a:noAutofit/>
          </a:bodyPr>
          <a:lstStyle/>
          <a:p>
            <a:pPr marL="109728" indent="0" algn="just">
              <a:lnSpc>
                <a:spcPct val="150000"/>
              </a:lnSpc>
              <a:buNone/>
            </a:pPr>
            <a:r>
              <a:rPr lang="ru-RU" sz="2000" dirty="0" smtClean="0">
                <a:latin typeface="Times New Roman" panose="02020603050405020304" pitchFamily="18" charset="0"/>
                <a:cs typeface="Times New Roman" panose="02020603050405020304" pitchFamily="18" charset="0"/>
              </a:rPr>
              <a:t>Иными </a:t>
            </a:r>
            <a:r>
              <a:rPr lang="ru-RU" sz="2000" dirty="0">
                <a:latin typeface="Times New Roman" panose="02020603050405020304" pitchFamily="18" charset="0"/>
                <a:cs typeface="Times New Roman" panose="02020603050405020304" pitchFamily="18" charset="0"/>
              </a:rPr>
              <a:t>словами, лидер что-то отдает последователям и что-то получает от них взамен, лидер содействует успеху группы в решении задачи и справедливости во взаимоотношениях ее членов в обмен на уважение с их стороны и принятие его влияния.</a:t>
            </a:r>
          </a:p>
          <a:p>
            <a:pPr marL="109728" indent="0" algn="just">
              <a:lnSpc>
                <a:spcPct val="150000"/>
              </a:lnSpc>
              <a:buNone/>
            </a:pPr>
            <a:r>
              <a:rPr lang="ru-RU" sz="2000" dirty="0">
                <a:latin typeface="Times New Roman" panose="02020603050405020304" pitchFamily="18" charset="0"/>
                <a:cs typeface="Times New Roman" panose="02020603050405020304" pitchFamily="18" charset="0"/>
              </a:rPr>
              <a:t>Результатом подобного обмена является возрастание легитимности лидерской роли, способствующее, в свою очередь, усилению влияния лидера и одобрению его влияния последователями.</a:t>
            </a:r>
          </a:p>
          <a:p>
            <a:pPr marL="109728" indent="0" algn="just">
              <a:lnSpc>
                <a:spcPct val="150000"/>
              </a:lnSpc>
              <a:buNone/>
            </a:pPr>
            <a:r>
              <a:rPr lang="ru-RU" sz="2000" dirty="0">
                <a:latin typeface="Times New Roman" panose="02020603050405020304" pitchFamily="18" charset="0"/>
                <a:cs typeface="Times New Roman" panose="02020603050405020304" pitchFamily="18" charset="0"/>
              </a:rPr>
              <a:t>Характеристики необходимые для успешного выполнения роли лидера:</a:t>
            </a:r>
          </a:p>
          <a:p>
            <a:pPr marL="109728" indent="0" algn="just">
              <a:lnSpc>
                <a:spcPct val="150000"/>
              </a:lnSpc>
              <a:buNone/>
            </a:pPr>
            <a:r>
              <a:rPr lang="ru-RU" sz="2000" dirty="0" smtClean="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компетентность </a:t>
            </a:r>
            <a:r>
              <a:rPr lang="ru-RU" sz="2000" dirty="0">
                <a:latin typeface="Times New Roman" panose="02020603050405020304" pitchFamily="18" charset="0"/>
                <a:cs typeface="Times New Roman" panose="02020603050405020304" pitchFamily="18" charset="0"/>
              </a:rPr>
              <a:t>в групповой деятельности;</a:t>
            </a:r>
          </a:p>
          <a:p>
            <a:pPr marL="109728" indent="0" algn="just">
              <a:lnSpc>
                <a:spcPct val="150000"/>
              </a:lnSpc>
              <a:buNone/>
            </a:pPr>
            <a:r>
              <a:rPr lang="ru-RU" sz="2000" dirty="0" smtClean="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мотивация </a:t>
            </a:r>
            <a:r>
              <a:rPr lang="ru-RU" sz="2000" dirty="0">
                <a:latin typeface="Times New Roman" panose="02020603050405020304" pitchFamily="18" charset="0"/>
                <a:cs typeface="Times New Roman" panose="02020603050405020304" pitchFamily="18" charset="0"/>
              </a:rPr>
              <a:t>относительно группы и ее задач.</a:t>
            </a:r>
          </a:p>
          <a:p>
            <a:pPr marL="109728" indent="0" algn="just">
              <a:lnSpc>
                <a:spcPct val="150000"/>
              </a:lnSpc>
              <a:buNone/>
            </a:pPr>
            <a:r>
              <a:rPr lang="ru-RU" sz="2000" dirty="0" smtClean="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заинтересованность </a:t>
            </a:r>
            <a:r>
              <a:rPr lang="ru-RU" sz="2000" dirty="0">
                <a:latin typeface="Times New Roman" panose="02020603050405020304" pitchFamily="18" charset="0"/>
                <a:cs typeface="Times New Roman" panose="02020603050405020304" pitchFamily="18" charset="0"/>
              </a:rPr>
              <a:t>в групповой деятельности и заинтересованность в членах группы</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1032796"/>
      </p:ext>
    </p:extLst>
  </p:cSld>
  <p:clrMapOvr>
    <a:masterClrMapping/>
  </p:clrMapOvr>
  <p:transition spd="slow">
    <p:push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260648"/>
            <a:ext cx="8229600" cy="6120680"/>
          </a:xfrm>
        </p:spPr>
        <p:txBody>
          <a:bodyPr>
            <a:normAutofit fontScale="92500"/>
          </a:bodyPr>
          <a:lstStyle/>
          <a:p>
            <a:pPr indent="0" algn="just">
              <a:lnSpc>
                <a:spcPct val="115000"/>
              </a:lnSpc>
              <a:buNone/>
            </a:pPr>
            <a:r>
              <a:rPr lang="en-US" sz="1500" b="1" dirty="0" smtClean="0">
                <a:latin typeface="Times New Roman"/>
                <a:ea typeface="Calibri"/>
                <a:cs typeface="Times New Roman"/>
              </a:rPr>
              <a:t> </a:t>
            </a:r>
            <a:r>
              <a:rPr lang="ru-RU" sz="1500" b="1" dirty="0" smtClean="0">
                <a:latin typeface="Times New Roman"/>
                <a:ea typeface="Calibri"/>
                <a:cs typeface="Times New Roman"/>
              </a:rPr>
              <a:t>Обмен </a:t>
            </a:r>
            <a:r>
              <a:rPr lang="ru-RU" sz="1500" b="1" dirty="0">
                <a:latin typeface="Times New Roman"/>
                <a:ea typeface="Calibri"/>
                <a:cs typeface="Times New Roman"/>
              </a:rPr>
              <a:t>как проявление идиосинкразического кредита.</a:t>
            </a:r>
            <a:endParaRPr lang="ru-RU" sz="1500" b="1" dirty="0">
              <a:latin typeface="Calibri"/>
              <a:ea typeface="Calibri"/>
              <a:cs typeface="Times New Roman"/>
            </a:endParaRPr>
          </a:p>
          <a:p>
            <a:pPr indent="0" algn="just">
              <a:lnSpc>
                <a:spcPct val="115000"/>
              </a:lnSpc>
              <a:buNone/>
            </a:pPr>
            <a:r>
              <a:rPr lang="en-US" sz="1200" dirty="0" smtClean="0">
                <a:latin typeface="Times New Roman"/>
                <a:ea typeface="Calibri"/>
                <a:cs typeface="Times New Roman"/>
              </a:rPr>
              <a:t>         </a:t>
            </a:r>
            <a:r>
              <a:rPr lang="ru-RU" sz="1200" dirty="0" smtClean="0">
                <a:latin typeface="Times New Roman"/>
                <a:ea typeface="Calibri"/>
                <a:cs typeface="Times New Roman"/>
              </a:rPr>
              <a:t>Обмен </a:t>
            </a:r>
            <a:r>
              <a:rPr lang="ru-RU" sz="1200" dirty="0">
                <a:latin typeface="Times New Roman"/>
                <a:ea typeface="Calibri"/>
                <a:cs typeface="Times New Roman"/>
              </a:rPr>
              <a:t>в данном случае рассматривается как- своеобразное разрешение группы на </a:t>
            </a:r>
            <a:r>
              <a:rPr lang="ru-RU" sz="1200" dirty="0" err="1">
                <a:latin typeface="Times New Roman"/>
                <a:ea typeface="Calibri"/>
                <a:cs typeface="Times New Roman"/>
              </a:rPr>
              <a:t>девиантное</a:t>
            </a:r>
            <a:r>
              <a:rPr lang="ru-RU" sz="1200" dirty="0">
                <a:latin typeface="Times New Roman"/>
                <a:ea typeface="Calibri"/>
                <a:cs typeface="Times New Roman"/>
              </a:rPr>
              <a:t> поведение, т.е. отклоняющееся от групповых норм, или, как в данной концепции, идиосинкразическое. В психологии термин идиосинкразия используется метафорически, для обозначения психологической несовместимости, непереносимости людьми друг друга. Идиосинкразия может символизировать повышенную уязвимость человека и его потребность в большей безопасности. Позитивные аспекты: способность окружать себя поддержкой, способность не оставаться в одиночестве. «Положительная идиосинкразия» - приязненное отношение к предмету, явление, когда предмет вызывает приятные чувства.</a:t>
            </a:r>
            <a:endParaRPr lang="ru-RU" sz="1050" dirty="0">
              <a:latin typeface="Calibri"/>
              <a:ea typeface="Calibri"/>
              <a:cs typeface="Times New Roman"/>
            </a:endParaRPr>
          </a:p>
          <a:p>
            <a:pPr indent="0" algn="just">
              <a:lnSpc>
                <a:spcPct val="115000"/>
              </a:lnSpc>
              <a:buNone/>
            </a:pPr>
            <a:r>
              <a:rPr lang="en-US" sz="1200" dirty="0" smtClean="0">
                <a:latin typeface="Times New Roman"/>
                <a:ea typeface="Calibri"/>
                <a:cs typeface="Times New Roman"/>
              </a:rPr>
              <a:t>          </a:t>
            </a:r>
            <a:r>
              <a:rPr lang="ru-RU" sz="1200" dirty="0" smtClean="0">
                <a:latin typeface="Times New Roman"/>
                <a:ea typeface="Calibri"/>
                <a:cs typeface="Times New Roman"/>
              </a:rPr>
              <a:t>В </a:t>
            </a:r>
            <a:r>
              <a:rPr lang="ru-RU" sz="1200" dirty="0">
                <a:latin typeface="Times New Roman"/>
                <a:ea typeface="Calibri"/>
                <a:cs typeface="Times New Roman"/>
              </a:rPr>
              <a:t>рамках данной концепции, суть </a:t>
            </a:r>
            <a:r>
              <a:rPr lang="ru-RU" sz="1200" dirty="0" err="1">
                <a:latin typeface="Times New Roman"/>
                <a:ea typeface="Calibri"/>
                <a:cs typeface="Times New Roman"/>
              </a:rPr>
              <a:t>идеосинкразического</a:t>
            </a:r>
            <a:r>
              <a:rPr lang="ru-RU" sz="1200" dirty="0">
                <a:latin typeface="Times New Roman"/>
                <a:ea typeface="Calibri"/>
                <a:cs typeface="Times New Roman"/>
              </a:rPr>
              <a:t> кредита заключается в следующем. Действия лидера на благо группы как бы обмениваются на предоставляемое ему со стороны группы право на </a:t>
            </a:r>
            <a:r>
              <a:rPr lang="ru-RU" sz="1200" dirty="0" err="1">
                <a:latin typeface="Times New Roman"/>
                <a:ea typeface="Calibri"/>
                <a:cs typeface="Times New Roman"/>
              </a:rPr>
              <a:t>нонконформное</a:t>
            </a:r>
            <a:r>
              <a:rPr lang="ru-RU" sz="1200" dirty="0">
                <a:latin typeface="Times New Roman"/>
                <a:ea typeface="Calibri"/>
                <a:cs typeface="Times New Roman"/>
              </a:rPr>
              <a:t> поведение в форме инноваций и связанное с ним влияние на последователей.</a:t>
            </a:r>
            <a:endParaRPr lang="ru-RU" sz="1050" dirty="0">
              <a:latin typeface="Calibri"/>
              <a:ea typeface="Calibri"/>
              <a:cs typeface="Times New Roman"/>
            </a:endParaRPr>
          </a:p>
          <a:p>
            <a:pPr indent="0" algn="just">
              <a:lnSpc>
                <a:spcPct val="115000"/>
              </a:lnSpc>
              <a:buNone/>
            </a:pPr>
            <a:r>
              <a:rPr lang="en-US" sz="1200" dirty="0" smtClean="0">
                <a:latin typeface="Times New Roman"/>
                <a:ea typeface="Calibri"/>
                <a:cs typeface="Times New Roman"/>
              </a:rPr>
              <a:t>          </a:t>
            </a:r>
            <a:r>
              <a:rPr lang="ru-RU" sz="1200" dirty="0" smtClean="0">
                <a:latin typeface="Times New Roman"/>
                <a:ea typeface="Calibri"/>
                <a:cs typeface="Times New Roman"/>
              </a:rPr>
              <a:t>Кредит </a:t>
            </a:r>
            <a:r>
              <a:rPr lang="ru-RU" sz="1200" dirty="0">
                <a:latin typeface="Times New Roman"/>
                <a:ea typeface="Calibri"/>
                <a:cs typeface="Times New Roman"/>
              </a:rPr>
              <a:t>дается лидеру: пропорционально его прошлому вкладу в достижение групповых целей, для инновационных действий в связи с ожиданиями, связываемыми с лидерской ролью. Величина кредита зависит от способа достижения им лидерской роли: путем выборов или путем назначения. Экспериментально показано преимущество выбранных лидеров: последователи именно их влияние готовы принимать гораздо охотнее и именно от их действий ожидают большего успеха. Правда, в случае неудачи выбранного лидера оптимистичные ожидания последователей легко могут смениться глубоким разочарованием.</a:t>
            </a:r>
            <a:endParaRPr lang="ru-RU" sz="1050" dirty="0">
              <a:latin typeface="Calibri"/>
              <a:ea typeface="Calibri"/>
              <a:cs typeface="Times New Roman"/>
            </a:endParaRPr>
          </a:p>
          <a:p>
            <a:pPr indent="0" algn="just">
              <a:lnSpc>
                <a:spcPct val="115000"/>
              </a:lnSpc>
              <a:buNone/>
            </a:pPr>
            <a:r>
              <a:rPr lang="en-US" sz="1200" dirty="0" smtClean="0">
                <a:latin typeface="Times New Roman"/>
                <a:ea typeface="Calibri"/>
                <a:cs typeface="Times New Roman"/>
              </a:rPr>
              <a:t>           </a:t>
            </a:r>
            <a:r>
              <a:rPr lang="ru-RU" sz="1200" dirty="0" smtClean="0">
                <a:latin typeface="Times New Roman"/>
                <a:ea typeface="Calibri"/>
                <a:cs typeface="Times New Roman"/>
              </a:rPr>
              <a:t>Ценностный </a:t>
            </a:r>
            <a:r>
              <a:rPr lang="ru-RU" sz="1200" dirty="0">
                <a:latin typeface="Times New Roman"/>
                <a:ea typeface="Calibri"/>
                <a:cs typeface="Times New Roman"/>
              </a:rPr>
              <a:t>обмен как механизм выдвижения в позицию лидера. Ценностный обмен в данном контексте выступает как эффективная реализация членами группы ценностных, характеристик (один из «предметов» обмена) приносит им авторитет и признание (другой «предмет» обмена). Ценность рассматривается как материальный или нематериальный предмет, представляющий значимость для человека, т. е. способный удовлетворять его потребности, отвечать его интересам.</a:t>
            </a:r>
            <a:endParaRPr lang="ru-RU" sz="1050" dirty="0">
              <a:latin typeface="Calibri"/>
              <a:ea typeface="Calibri"/>
              <a:cs typeface="Times New Roman"/>
            </a:endParaRPr>
          </a:p>
          <a:p>
            <a:pPr indent="0" algn="just">
              <a:lnSpc>
                <a:spcPct val="115000"/>
              </a:lnSpc>
              <a:buNone/>
            </a:pPr>
            <a:r>
              <a:rPr lang="en-US" sz="1200" dirty="0" smtClean="0">
                <a:latin typeface="Times New Roman"/>
                <a:ea typeface="Calibri"/>
                <a:cs typeface="Times New Roman"/>
              </a:rPr>
              <a:t>           </a:t>
            </a:r>
            <a:r>
              <a:rPr lang="ru-RU" sz="1200" dirty="0" smtClean="0">
                <a:latin typeface="Times New Roman"/>
                <a:ea typeface="Calibri"/>
                <a:cs typeface="Times New Roman"/>
              </a:rPr>
              <a:t>Ценности </a:t>
            </a:r>
            <a:r>
              <a:rPr lang="ru-RU" sz="1200" dirty="0">
                <a:latin typeface="Times New Roman"/>
                <a:ea typeface="Calibri"/>
                <a:cs typeface="Times New Roman"/>
              </a:rPr>
              <a:t>во внутригрупповом взаимодействии это - значимые характеристики членов группы, реализуемые в ходе решения задач с пользой для отдельных партнеров и группы в целом: свойства личности, умения, опыт, связи.</a:t>
            </a:r>
            <a:endParaRPr lang="ru-RU" sz="1050" dirty="0">
              <a:latin typeface="Calibri"/>
              <a:ea typeface="Calibri"/>
              <a:cs typeface="Times New Roman"/>
            </a:endParaRPr>
          </a:p>
          <a:p>
            <a:pPr indent="0" algn="just">
              <a:lnSpc>
                <a:spcPct val="115000"/>
              </a:lnSpc>
              <a:buNone/>
            </a:pPr>
            <a:r>
              <a:rPr lang="en-US" sz="1200" dirty="0" smtClean="0">
                <a:latin typeface="Times New Roman"/>
                <a:ea typeface="Calibri"/>
                <a:cs typeface="Times New Roman"/>
              </a:rPr>
              <a:t>           </a:t>
            </a:r>
            <a:r>
              <a:rPr lang="ru-RU" sz="1200" dirty="0" smtClean="0">
                <a:latin typeface="Times New Roman"/>
                <a:ea typeface="Calibri"/>
                <a:cs typeface="Times New Roman"/>
              </a:rPr>
              <a:t>Психологическое </a:t>
            </a:r>
            <a:r>
              <a:rPr lang="ru-RU" sz="1200" dirty="0">
                <a:latin typeface="Times New Roman"/>
                <a:ea typeface="Calibri"/>
                <a:cs typeface="Times New Roman"/>
              </a:rPr>
              <a:t>содержание ценностного обмена, состоит в обоюдном удовлетворении сторонами социальных потребностей друг друга путем взаимного предоставления каждой из сторон соответствующих ценностей. Под </a:t>
            </a:r>
            <a:r>
              <a:rPr lang="ru-RU" sz="1200" dirty="0" err="1">
                <a:latin typeface="Times New Roman"/>
                <a:ea typeface="Calibri"/>
                <a:cs typeface="Times New Roman"/>
              </a:rPr>
              <a:t>цeнностным</a:t>
            </a:r>
            <a:r>
              <a:rPr lang="ru-RU" sz="1200" dirty="0">
                <a:latin typeface="Times New Roman"/>
                <a:ea typeface="Calibri"/>
                <a:cs typeface="Times New Roman"/>
              </a:rPr>
              <a:t> вкладом понимаются любые полезные действия, адресованные как отдельным членам группы, так и группе в целом и имеющие самые разные формы проявления.</a:t>
            </a:r>
            <a:endParaRPr lang="ru-RU" sz="1050" dirty="0">
              <a:latin typeface="Calibri"/>
              <a:ea typeface="Calibri"/>
              <a:cs typeface="Times New Roman"/>
            </a:endParaRPr>
          </a:p>
          <a:p>
            <a:pPr indent="0" algn="just">
              <a:lnSpc>
                <a:spcPct val="115000"/>
              </a:lnSpc>
              <a:buNone/>
            </a:pPr>
            <a:r>
              <a:rPr lang="en-US" sz="1200" dirty="0" smtClean="0">
                <a:latin typeface="Times New Roman"/>
                <a:ea typeface="Calibri"/>
                <a:cs typeface="Times New Roman"/>
              </a:rPr>
              <a:t>          </a:t>
            </a:r>
            <a:r>
              <a:rPr lang="ru-RU" sz="1200" dirty="0" smtClean="0">
                <a:latin typeface="Times New Roman"/>
                <a:ea typeface="Calibri"/>
                <a:cs typeface="Times New Roman"/>
              </a:rPr>
              <a:t>Два </a:t>
            </a:r>
            <a:r>
              <a:rPr lang="ru-RU" sz="1200" dirty="0">
                <a:latin typeface="Times New Roman"/>
                <a:ea typeface="Calibri"/>
                <a:cs typeface="Times New Roman"/>
              </a:rPr>
              <a:t>уровня ценностного обмена, отвечающих разным этапам жизни группы:</a:t>
            </a:r>
            <a:endParaRPr lang="ru-RU" sz="1050" dirty="0">
              <a:latin typeface="Calibri"/>
              <a:ea typeface="Calibri"/>
              <a:cs typeface="Times New Roman"/>
            </a:endParaRPr>
          </a:p>
          <a:p>
            <a:pPr marL="342900" lvl="0" indent="-342900" algn="just">
              <a:lnSpc>
                <a:spcPct val="115000"/>
              </a:lnSpc>
              <a:buFont typeface="Symbol"/>
              <a:buChar char=""/>
            </a:pPr>
            <a:r>
              <a:rPr lang="ru-RU" sz="1200" dirty="0" err="1">
                <a:latin typeface="Times New Roman"/>
                <a:ea typeface="Times New Roman"/>
                <a:cs typeface="Times New Roman"/>
              </a:rPr>
              <a:t>Диадный</a:t>
            </a:r>
            <a:r>
              <a:rPr lang="ru-RU" sz="1200" dirty="0">
                <a:latin typeface="Times New Roman"/>
                <a:ea typeface="Times New Roman"/>
                <a:cs typeface="Times New Roman"/>
              </a:rPr>
              <a:t> (соответствует начальному периоду жизни группы, когда она еще не сложилась как целое);</a:t>
            </a:r>
            <a:endParaRPr lang="ru-RU" sz="1050" dirty="0">
              <a:latin typeface="Calibri"/>
              <a:ea typeface="Calibri"/>
              <a:cs typeface="Times New Roman"/>
            </a:endParaRPr>
          </a:p>
          <a:p>
            <a:pPr marL="342900" lvl="0" indent="-342900" algn="just">
              <a:lnSpc>
                <a:spcPct val="115000"/>
              </a:lnSpc>
              <a:buFont typeface="Symbol"/>
              <a:buChar char=""/>
            </a:pPr>
            <a:r>
              <a:rPr lang="ru-RU" sz="1200" dirty="0">
                <a:latin typeface="Times New Roman"/>
                <a:ea typeface="Times New Roman"/>
                <a:cs typeface="Times New Roman"/>
              </a:rPr>
              <a:t>Групповой (соответствует периоду жизни сложившейся группы).</a:t>
            </a:r>
            <a:endParaRPr lang="ru-RU" sz="1050" dirty="0">
              <a:latin typeface="Calibri"/>
              <a:ea typeface="Calibri"/>
              <a:cs typeface="Times New Roman"/>
            </a:endParaRPr>
          </a:p>
          <a:p>
            <a:endParaRPr lang="ru-RU" sz="1200" dirty="0"/>
          </a:p>
        </p:txBody>
      </p:sp>
    </p:spTree>
    <p:extLst>
      <p:ext uri="{BB962C8B-B14F-4D97-AF65-F5344CB8AC3E}">
        <p14:creationId xmlns:p14="http://schemas.microsoft.com/office/powerpoint/2010/main" val="2991050887"/>
      </p:ext>
    </p:extLst>
  </p:cSld>
  <p:clrMapOvr>
    <a:masterClrMapping/>
  </p:clrMapOvr>
  <p:transition spd="slow">
    <p:push dir="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764704"/>
            <a:ext cx="7772400" cy="476672"/>
          </a:xfrm>
        </p:spPr>
        <p:txBody>
          <a:bodyPr>
            <a:noAutofit/>
          </a:bodyPr>
          <a:lstStyle/>
          <a:p>
            <a:pPr>
              <a:lnSpc>
                <a:spcPct val="115000"/>
              </a:lnSpc>
              <a:spcBef>
                <a:spcPts val="1000"/>
              </a:spcBef>
              <a:spcAft>
                <a:spcPts val="0"/>
              </a:spcAft>
            </a:pPr>
            <a:r>
              <a:rPr lang="ru-RU" sz="2400" dirty="0">
                <a:solidFill>
                  <a:srgbClr val="4F81BD"/>
                </a:solidFill>
                <a:effectLst/>
                <a:latin typeface="Cambria"/>
                <a:ea typeface="Times New Roman"/>
                <a:cs typeface="Times New Roman"/>
              </a:rPr>
              <a:t>Имплицитная теория</a:t>
            </a:r>
            <a:r>
              <a:rPr lang="ru-RU" sz="2400" dirty="0">
                <a:effectLst/>
                <a:latin typeface="Calibri"/>
                <a:ea typeface="Calibri"/>
                <a:cs typeface="Times New Roman"/>
              </a:rPr>
              <a:t/>
            </a:r>
            <a:br>
              <a:rPr lang="ru-RU" sz="2400" dirty="0">
                <a:effectLst/>
                <a:latin typeface="Calibri"/>
                <a:ea typeface="Calibri"/>
                <a:cs typeface="Times New Roman"/>
              </a:rPr>
            </a:br>
            <a:endParaRPr lang="ru-RU" sz="2400" dirty="0"/>
          </a:p>
        </p:txBody>
      </p:sp>
      <p:sp>
        <p:nvSpPr>
          <p:cNvPr id="3" name="Текст 2"/>
          <p:cNvSpPr>
            <a:spLocks noGrp="1"/>
          </p:cNvSpPr>
          <p:nvPr>
            <p:ph type="body" idx="1"/>
          </p:nvPr>
        </p:nvSpPr>
        <p:spPr>
          <a:xfrm>
            <a:off x="467544" y="836712"/>
            <a:ext cx="8424936" cy="5400600"/>
          </a:xfrm>
        </p:spPr>
        <p:txBody>
          <a:bodyPr>
            <a:normAutofit/>
          </a:bodyPr>
          <a:lstStyle/>
          <a:p>
            <a:pPr indent="450215" algn="just">
              <a:lnSpc>
                <a:spcPct val="115000"/>
              </a:lnSpc>
            </a:pPr>
            <a:r>
              <a:rPr lang="ru-RU" sz="1600" dirty="0">
                <a:latin typeface="Times New Roman"/>
                <a:ea typeface="Calibri"/>
                <a:cs typeface="Times New Roman"/>
              </a:rPr>
              <a:t>Имплицитный ‑ подразумеваемый, неявный. В основе имплицитной теории лежат процессы социальной перцепции означающее склонность людей усматривать связь между определенными человеческими типами и личностными чертами. Суть теории заключается в том, что люди воспринимаются в группах как лидеры, в той степени, в какой их характеристики соответствуют представлениям других о лидере.</a:t>
            </a:r>
            <a:endParaRPr lang="ru-RU" sz="1600" dirty="0">
              <a:latin typeface="Calibri"/>
              <a:ea typeface="Calibri"/>
              <a:cs typeface="Times New Roman"/>
            </a:endParaRPr>
          </a:p>
          <a:p>
            <a:pPr indent="450215" algn="just">
              <a:lnSpc>
                <a:spcPct val="115000"/>
              </a:lnSpc>
            </a:pPr>
            <a:r>
              <a:rPr lang="ru-RU" sz="1600" dirty="0">
                <a:latin typeface="Times New Roman"/>
                <a:ea typeface="Calibri"/>
                <a:cs typeface="Times New Roman"/>
              </a:rPr>
              <a:t>Вводится такое понятие как прототипы лидерства это абстрактные представления о лидере, позволяющие судить о степени соответствия члена группы лидерской роли.</a:t>
            </a:r>
            <a:endParaRPr lang="ru-RU" sz="1600" dirty="0">
              <a:latin typeface="Calibri"/>
              <a:ea typeface="Calibri"/>
              <a:cs typeface="Times New Roman"/>
            </a:endParaRPr>
          </a:p>
          <a:p>
            <a:pPr indent="450215" algn="just">
              <a:lnSpc>
                <a:spcPct val="115000"/>
              </a:lnSpc>
            </a:pPr>
            <a:r>
              <a:rPr lang="ru-RU" sz="1600" dirty="0">
                <a:latin typeface="Times New Roman"/>
                <a:ea typeface="Calibri"/>
                <a:cs typeface="Times New Roman"/>
              </a:rPr>
              <a:t>Выделяют три иерархических уровня прототипов лидерства:</a:t>
            </a:r>
            <a:endParaRPr lang="ru-RU" sz="1600" dirty="0">
              <a:latin typeface="Calibri"/>
              <a:ea typeface="Calibri"/>
              <a:cs typeface="Times New Roman"/>
            </a:endParaRPr>
          </a:p>
          <a:p>
            <a:pPr marL="342900" lvl="0" indent="-342900" algn="just">
              <a:lnSpc>
                <a:spcPct val="115000"/>
              </a:lnSpc>
              <a:buFont typeface="Symbol"/>
              <a:buChar char=""/>
            </a:pPr>
            <a:r>
              <a:rPr lang="ru-RU" sz="1600" dirty="0">
                <a:latin typeface="Times New Roman"/>
                <a:ea typeface="Times New Roman"/>
                <a:cs typeface="Times New Roman"/>
              </a:rPr>
              <a:t>Наивысший - наиболее общие категории (например, лидер в сравнении с </a:t>
            </a:r>
            <a:r>
              <a:rPr lang="ru-RU" sz="1600" dirty="0" err="1">
                <a:latin typeface="Times New Roman"/>
                <a:ea typeface="Times New Roman"/>
                <a:cs typeface="Times New Roman"/>
              </a:rPr>
              <a:t>нелидером</a:t>
            </a:r>
            <a:r>
              <a:rPr lang="ru-RU" sz="1600" dirty="0">
                <a:latin typeface="Times New Roman"/>
                <a:ea typeface="Times New Roman"/>
                <a:cs typeface="Times New Roman"/>
              </a:rPr>
              <a:t> ).</a:t>
            </a:r>
            <a:endParaRPr lang="ru-RU" sz="1600" dirty="0">
              <a:latin typeface="Calibri"/>
              <a:ea typeface="Calibri"/>
              <a:cs typeface="Times New Roman"/>
            </a:endParaRPr>
          </a:p>
          <a:p>
            <a:pPr marL="342900" lvl="0" indent="-342900" algn="just">
              <a:lnSpc>
                <a:spcPct val="115000"/>
              </a:lnSpc>
              <a:buFont typeface="Symbol"/>
              <a:buChar char=""/>
            </a:pPr>
            <a:r>
              <a:rPr lang="ru-RU" sz="1600" dirty="0">
                <a:latin typeface="Times New Roman"/>
                <a:ea typeface="Times New Roman"/>
                <a:cs typeface="Times New Roman"/>
              </a:rPr>
              <a:t>Средний - дифференцированные категории в зависимости от сфер деятельности лидеров (например, лидеры в спорте, бизнесе, в вооруженных силах и т.д.).</a:t>
            </a:r>
            <a:endParaRPr lang="ru-RU" sz="1600" dirty="0">
              <a:latin typeface="Calibri"/>
              <a:ea typeface="Calibri"/>
              <a:cs typeface="Times New Roman"/>
            </a:endParaRPr>
          </a:p>
          <a:p>
            <a:pPr marL="342900" lvl="0" indent="-342900" algn="just">
              <a:lnSpc>
                <a:spcPct val="115000"/>
              </a:lnSpc>
              <a:buFont typeface="Symbol"/>
              <a:buChar char=""/>
            </a:pPr>
            <a:r>
              <a:rPr lang="ru-RU" sz="1600" dirty="0">
                <a:latin typeface="Times New Roman"/>
                <a:ea typeface="Times New Roman"/>
                <a:cs typeface="Times New Roman"/>
              </a:rPr>
              <a:t>Низший - дифференциация лидеров в рамках конкретной предметной области (например, дифференциация военных лидеров по званию).</a:t>
            </a:r>
            <a:endParaRPr lang="ru-RU" sz="1600" dirty="0">
              <a:latin typeface="Calibri"/>
              <a:ea typeface="Calibri"/>
              <a:cs typeface="Times New Roman"/>
            </a:endParaRPr>
          </a:p>
          <a:p>
            <a:pPr indent="450215" algn="just">
              <a:lnSpc>
                <a:spcPct val="115000"/>
              </a:lnSpc>
            </a:pPr>
            <a:r>
              <a:rPr lang="ru-RU" sz="1600" dirty="0">
                <a:latin typeface="Times New Roman"/>
                <a:ea typeface="Calibri"/>
                <a:cs typeface="Times New Roman"/>
              </a:rPr>
              <a:t>Все вышесказанное позволяет рассматривать «имплицитную теорию» лидерства в качестве механизма выдвижения в позицию лидера, дополняющего действие поведенческого механизма - психологического обмена.</a:t>
            </a:r>
            <a:endParaRPr lang="ru-RU" sz="1600" dirty="0">
              <a:latin typeface="Calibri"/>
              <a:ea typeface="Calibri"/>
              <a:cs typeface="Times New Roman"/>
            </a:endParaRPr>
          </a:p>
          <a:p>
            <a:endParaRPr lang="ru-RU" sz="1400" dirty="0"/>
          </a:p>
        </p:txBody>
      </p:sp>
    </p:spTree>
    <p:extLst>
      <p:ext uri="{BB962C8B-B14F-4D97-AF65-F5344CB8AC3E}">
        <p14:creationId xmlns:p14="http://schemas.microsoft.com/office/powerpoint/2010/main" val="123593030"/>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229600" cy="6264696"/>
          </a:xfrm>
        </p:spPr>
        <p:txBody>
          <a:bodyPr>
            <a:normAutofit/>
          </a:bodyPr>
          <a:lstStyle/>
          <a:p>
            <a:pPr marL="0" lvl="0" indent="0">
              <a:buNone/>
            </a:pPr>
            <a:r>
              <a:rPr lang="ru-RU" sz="2400" dirty="0">
                <a:solidFill>
                  <a:prstClr val="black"/>
                </a:solidFill>
                <a:latin typeface="Times New Roman" panose="02020603050405020304" pitchFamily="18" charset="0"/>
                <a:cs typeface="Times New Roman" panose="02020603050405020304" pitchFamily="18" charset="0"/>
              </a:rPr>
              <a:t>Р. </a:t>
            </a:r>
            <a:r>
              <a:rPr lang="ru-RU" sz="2400" dirty="0" err="1">
                <a:solidFill>
                  <a:prstClr val="black"/>
                </a:solidFill>
                <a:latin typeface="Times New Roman" panose="02020603050405020304" pitchFamily="18" charset="0"/>
                <a:cs typeface="Times New Roman" panose="02020603050405020304" pitchFamily="18" charset="0"/>
              </a:rPr>
              <a:t>Стогдилл</a:t>
            </a:r>
            <a:r>
              <a:rPr lang="ru-RU" sz="2400" dirty="0">
                <a:solidFill>
                  <a:prstClr val="black"/>
                </a:solidFill>
                <a:latin typeface="Times New Roman" panose="02020603050405020304" pitchFamily="18" charset="0"/>
                <a:cs typeface="Times New Roman" panose="02020603050405020304" pitchFamily="18" charset="0"/>
              </a:rPr>
              <a:t> в 1948 г. и Р. Манн в 1959 г. обобщили и </a:t>
            </a:r>
            <a:r>
              <a:rPr lang="ru-RU" sz="2400" dirty="0" smtClean="0">
                <a:solidFill>
                  <a:prstClr val="black"/>
                </a:solidFill>
                <a:latin typeface="Times New Roman" panose="02020603050405020304" pitchFamily="18" charset="0"/>
                <a:cs typeface="Times New Roman" panose="02020603050405020304" pitchFamily="18" charset="0"/>
              </a:rPr>
              <a:t>сгруппировали </a:t>
            </a:r>
            <a:r>
              <a:rPr lang="ru-RU" sz="2400" dirty="0">
                <a:solidFill>
                  <a:prstClr val="black"/>
                </a:solidFill>
                <a:latin typeface="Times New Roman" panose="02020603050405020304" pitchFamily="18" charset="0"/>
                <a:cs typeface="Times New Roman" panose="02020603050405020304" pitchFamily="18" charset="0"/>
              </a:rPr>
              <a:t>все ранее выявленные лидерские качества. </a:t>
            </a:r>
            <a:endParaRPr lang="ru-RU" sz="24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ru-RU" sz="2400" dirty="0" smtClean="0">
                <a:solidFill>
                  <a:prstClr val="black"/>
                </a:solidFill>
                <a:latin typeface="Times New Roman" panose="02020603050405020304" pitchFamily="18" charset="0"/>
                <a:cs typeface="Times New Roman" panose="02020603050405020304" pitchFamily="18" charset="0"/>
              </a:rPr>
              <a:t>Р</a:t>
            </a:r>
            <a:r>
              <a:rPr lang="ru-RU" sz="2400" dirty="0">
                <a:solidFill>
                  <a:prstClr val="black"/>
                </a:solidFill>
                <a:latin typeface="Times New Roman" panose="02020603050405020304" pitchFamily="18" charset="0"/>
                <a:cs typeface="Times New Roman" panose="02020603050405020304" pitchFamily="18" charset="0"/>
              </a:rPr>
              <a:t>. </a:t>
            </a:r>
            <a:r>
              <a:rPr lang="ru-RU" sz="2400" dirty="0" err="1">
                <a:solidFill>
                  <a:prstClr val="black"/>
                </a:solidFill>
                <a:latin typeface="Times New Roman" panose="02020603050405020304" pitchFamily="18" charset="0"/>
                <a:cs typeface="Times New Roman" panose="02020603050405020304" pitchFamily="18" charset="0"/>
              </a:rPr>
              <a:t>Стогдилл</a:t>
            </a:r>
            <a:r>
              <a:rPr lang="ru-RU" sz="2400" dirty="0">
                <a:solidFill>
                  <a:prstClr val="black"/>
                </a:solidFill>
                <a:latin typeface="Times New Roman" panose="02020603050405020304" pitchFamily="18" charset="0"/>
                <a:cs typeface="Times New Roman" panose="02020603050405020304" pitchFamily="18" charset="0"/>
              </a:rPr>
              <a:t> выделил пять качеств лидера: </a:t>
            </a:r>
            <a:endParaRPr lang="ru-RU" sz="2400" dirty="0" smtClean="0">
              <a:solidFill>
                <a:prstClr val="black"/>
              </a:solidFill>
              <a:latin typeface="Times New Roman" panose="02020603050405020304" pitchFamily="18" charset="0"/>
              <a:cs typeface="Times New Roman" panose="02020603050405020304" pitchFamily="18" charset="0"/>
            </a:endParaRPr>
          </a:p>
          <a:p>
            <a:pPr lvl="0">
              <a:buFontTx/>
              <a:buChar char="-"/>
            </a:pPr>
            <a:r>
              <a:rPr lang="ru-RU" sz="2400" dirty="0" smtClean="0">
                <a:solidFill>
                  <a:prstClr val="black"/>
                </a:solidFill>
                <a:latin typeface="Times New Roman" panose="02020603050405020304" pitchFamily="18" charset="0"/>
                <a:cs typeface="Times New Roman" panose="02020603050405020304" pitchFamily="18" charset="0"/>
              </a:rPr>
              <a:t>ум </a:t>
            </a:r>
            <a:r>
              <a:rPr lang="ru-RU" sz="2400" dirty="0">
                <a:solidFill>
                  <a:prstClr val="black"/>
                </a:solidFill>
                <a:latin typeface="Times New Roman" panose="02020603050405020304" pitchFamily="18" charset="0"/>
                <a:cs typeface="Times New Roman" panose="02020603050405020304" pitchFamily="18" charset="0"/>
              </a:rPr>
              <a:t>или интеллектуальные способности; </a:t>
            </a:r>
            <a:endParaRPr lang="ru-RU" sz="2400" dirty="0" smtClean="0">
              <a:solidFill>
                <a:prstClr val="black"/>
              </a:solidFill>
              <a:latin typeface="Times New Roman" panose="02020603050405020304" pitchFamily="18" charset="0"/>
              <a:cs typeface="Times New Roman" panose="02020603050405020304" pitchFamily="18" charset="0"/>
            </a:endParaRPr>
          </a:p>
          <a:p>
            <a:pPr lvl="0">
              <a:buFontTx/>
              <a:buChar char="-"/>
            </a:pPr>
            <a:r>
              <a:rPr lang="ru-RU" sz="2400" dirty="0" smtClean="0">
                <a:solidFill>
                  <a:prstClr val="black"/>
                </a:solidFill>
                <a:latin typeface="Times New Roman" panose="02020603050405020304" pitchFamily="18" charset="0"/>
                <a:cs typeface="Times New Roman" panose="02020603050405020304" pitchFamily="18" charset="0"/>
              </a:rPr>
              <a:t>господство </a:t>
            </a:r>
            <a:r>
              <a:rPr lang="ru-RU" sz="2400" dirty="0">
                <a:solidFill>
                  <a:prstClr val="black"/>
                </a:solidFill>
                <a:latin typeface="Times New Roman" panose="02020603050405020304" pitchFamily="18" charset="0"/>
                <a:cs typeface="Times New Roman" panose="02020603050405020304" pitchFamily="18" charset="0"/>
              </a:rPr>
              <a:t>или преобладание над другими; </a:t>
            </a:r>
            <a:endParaRPr lang="ru-RU" sz="2400" dirty="0" smtClean="0">
              <a:solidFill>
                <a:prstClr val="black"/>
              </a:solidFill>
              <a:latin typeface="Times New Roman" panose="02020603050405020304" pitchFamily="18" charset="0"/>
              <a:cs typeface="Times New Roman" panose="02020603050405020304" pitchFamily="18" charset="0"/>
            </a:endParaRPr>
          </a:p>
          <a:p>
            <a:pPr lvl="0">
              <a:buFontTx/>
              <a:buChar char="-"/>
            </a:pPr>
            <a:r>
              <a:rPr lang="ru-RU" sz="2400" dirty="0" smtClean="0">
                <a:solidFill>
                  <a:prstClr val="black"/>
                </a:solidFill>
                <a:latin typeface="Times New Roman" panose="02020603050405020304" pitchFamily="18" charset="0"/>
                <a:cs typeface="Times New Roman" panose="02020603050405020304" pitchFamily="18" charset="0"/>
              </a:rPr>
              <a:t>уверенность </a:t>
            </a:r>
            <a:r>
              <a:rPr lang="ru-RU" sz="2400" dirty="0">
                <a:solidFill>
                  <a:prstClr val="black"/>
                </a:solidFill>
                <a:latin typeface="Times New Roman" panose="02020603050405020304" pitchFamily="18" charset="0"/>
                <a:cs typeface="Times New Roman" panose="02020603050405020304" pitchFamily="18" charset="0"/>
              </a:rPr>
              <a:t>в себе; </a:t>
            </a:r>
            <a:endParaRPr lang="ru-RU" sz="2400" dirty="0" smtClean="0">
              <a:solidFill>
                <a:prstClr val="black"/>
              </a:solidFill>
              <a:latin typeface="Times New Roman" panose="02020603050405020304" pitchFamily="18" charset="0"/>
              <a:cs typeface="Times New Roman" panose="02020603050405020304" pitchFamily="18" charset="0"/>
            </a:endParaRPr>
          </a:p>
          <a:p>
            <a:pPr lvl="0">
              <a:buFontTx/>
              <a:buChar char="-"/>
            </a:pPr>
            <a:r>
              <a:rPr lang="ru-RU" sz="2400" dirty="0" smtClean="0">
                <a:solidFill>
                  <a:prstClr val="black"/>
                </a:solidFill>
                <a:latin typeface="Times New Roman" panose="02020603050405020304" pitchFamily="18" charset="0"/>
                <a:cs typeface="Times New Roman" panose="02020603050405020304" pitchFamily="18" charset="0"/>
              </a:rPr>
              <a:t>активность </a:t>
            </a:r>
            <a:r>
              <a:rPr lang="ru-RU" sz="2400" dirty="0">
                <a:solidFill>
                  <a:prstClr val="black"/>
                </a:solidFill>
                <a:latin typeface="Times New Roman" panose="02020603050405020304" pitchFamily="18" charset="0"/>
                <a:cs typeface="Times New Roman" panose="02020603050405020304" pitchFamily="18" charset="0"/>
              </a:rPr>
              <a:t>и энергичность; </a:t>
            </a:r>
            <a:endParaRPr lang="ru-RU" sz="2400" dirty="0" smtClean="0">
              <a:solidFill>
                <a:prstClr val="black"/>
              </a:solidFill>
              <a:latin typeface="Times New Roman" panose="02020603050405020304" pitchFamily="18" charset="0"/>
              <a:cs typeface="Times New Roman" panose="02020603050405020304" pitchFamily="18" charset="0"/>
            </a:endParaRPr>
          </a:p>
          <a:p>
            <a:pPr lvl="0">
              <a:buFontTx/>
              <a:buChar char="-"/>
            </a:pPr>
            <a:r>
              <a:rPr lang="ru-RU" sz="2400" dirty="0" smtClean="0">
                <a:solidFill>
                  <a:prstClr val="black"/>
                </a:solidFill>
                <a:latin typeface="Times New Roman" panose="02020603050405020304" pitchFamily="18" charset="0"/>
                <a:cs typeface="Times New Roman" panose="02020603050405020304" pitchFamily="18" charset="0"/>
              </a:rPr>
              <a:t>знание </a:t>
            </a:r>
            <a:r>
              <a:rPr lang="ru-RU" sz="2400" dirty="0">
                <a:solidFill>
                  <a:prstClr val="black"/>
                </a:solidFill>
                <a:latin typeface="Times New Roman" panose="02020603050405020304" pitchFamily="18" charset="0"/>
                <a:cs typeface="Times New Roman" panose="02020603050405020304" pitchFamily="18" charset="0"/>
              </a:rPr>
              <a:t>дела.</a:t>
            </a:r>
          </a:p>
          <a:p>
            <a:pPr marL="0" lvl="0" indent="0">
              <a:buNone/>
            </a:pPr>
            <a:r>
              <a:rPr lang="ru-RU" sz="2400" dirty="0">
                <a:solidFill>
                  <a:prstClr val="black"/>
                </a:solidFill>
                <a:latin typeface="Times New Roman" panose="02020603050405020304" pitchFamily="18" charset="0"/>
                <a:cs typeface="Times New Roman" panose="02020603050405020304" pitchFamily="18" charset="0"/>
              </a:rPr>
              <a:t>Э. </a:t>
            </a:r>
            <a:r>
              <a:rPr lang="ru-RU" sz="2400" dirty="0" err="1">
                <a:solidFill>
                  <a:prstClr val="black"/>
                </a:solidFill>
                <a:latin typeface="Times New Roman" panose="02020603050405020304" pitchFamily="18" charset="0"/>
                <a:cs typeface="Times New Roman" panose="02020603050405020304" pitchFamily="18" charset="0"/>
              </a:rPr>
              <a:t>Гизелли</a:t>
            </a:r>
            <a:r>
              <a:rPr lang="ru-RU" sz="2400" dirty="0">
                <a:solidFill>
                  <a:prstClr val="black"/>
                </a:solidFill>
                <a:latin typeface="Times New Roman" panose="02020603050405020304" pitchFamily="18" charset="0"/>
                <a:cs typeface="Times New Roman" panose="02020603050405020304" pitchFamily="18" charset="0"/>
              </a:rPr>
              <a:t> более двадцати лет посвятил определению особого набора черт характера и умственных способностей идеального руководителя. Им была создана шкала наиболее важных характеристик руководителя.</a:t>
            </a:r>
          </a:p>
          <a:p>
            <a:endParaRPr lang="ru-RU" dirty="0"/>
          </a:p>
        </p:txBody>
      </p:sp>
    </p:spTree>
    <p:extLst>
      <p:ext uri="{BB962C8B-B14F-4D97-AF65-F5344CB8AC3E}">
        <p14:creationId xmlns:p14="http://schemas.microsoft.com/office/powerpoint/2010/main" val="4284850616"/>
      </p:ext>
    </p:extLst>
  </p:cSld>
  <p:clrMapOvr>
    <a:masterClrMapping/>
  </p:clrMapOvr>
  <p:transition spd="slow">
    <p:push dir="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116632"/>
            <a:ext cx="8229600" cy="6178698"/>
          </a:xfrm>
        </p:spPr>
        <p:txBody>
          <a:bodyPr>
            <a:normAutofit fontScale="90000"/>
          </a:bodyPr>
          <a:lstStyle/>
          <a:p>
            <a:r>
              <a:rPr lang="ru-RU" sz="1600" dirty="0"/>
              <a:t>Подводя итог можно сказать, что лидерство сложное явление, включающее в себя много нюансов. Р. </a:t>
            </a:r>
            <a:r>
              <a:rPr lang="ru-RU" sz="1600" dirty="0" err="1"/>
              <a:t>Стогдилл</a:t>
            </a:r>
            <a:r>
              <a:rPr lang="ru-RU" sz="1600" dirty="0"/>
              <a:t> изучая все многообразие лидерских концепций, предложил свою классификацию определений лидерства:</a:t>
            </a:r>
            <a:br>
              <a:rPr lang="ru-RU" sz="1600" dirty="0"/>
            </a:br>
            <a:r>
              <a:rPr lang="ru-RU" sz="1600" dirty="0"/>
              <a:t>•	Центр групповых интересов.</a:t>
            </a:r>
            <a:br>
              <a:rPr lang="ru-RU" sz="1600" dirty="0"/>
            </a:br>
            <a:r>
              <a:rPr lang="ru-RU" sz="1600" dirty="0"/>
              <a:t>•	Проявление личностных черт.</a:t>
            </a:r>
            <a:br>
              <a:rPr lang="ru-RU" sz="1600" dirty="0"/>
            </a:br>
            <a:r>
              <a:rPr lang="ru-RU" sz="1600" dirty="0"/>
              <a:t>•	Искусство достижения согласия.</a:t>
            </a:r>
            <a:br>
              <a:rPr lang="ru-RU" sz="1600" dirty="0"/>
            </a:br>
            <a:r>
              <a:rPr lang="ru-RU" sz="1600" dirty="0"/>
              <a:t>•	Действие и поведение.</a:t>
            </a:r>
            <a:br>
              <a:rPr lang="ru-RU" sz="1600" dirty="0"/>
            </a:br>
            <a:r>
              <a:rPr lang="ru-RU" sz="1600" dirty="0"/>
              <a:t>•	Инструмент достижения цели и желаемого результата.</a:t>
            </a:r>
            <a:br>
              <a:rPr lang="ru-RU" sz="1600" dirty="0"/>
            </a:br>
            <a:r>
              <a:rPr lang="ru-RU" sz="1600" dirty="0"/>
              <a:t>•	Взаимодействие.</a:t>
            </a:r>
            <a:br>
              <a:rPr lang="ru-RU" sz="1600" dirty="0"/>
            </a:br>
            <a:r>
              <a:rPr lang="ru-RU" sz="1600" dirty="0"/>
              <a:t>•	Умение 20убеждать.</a:t>
            </a:r>
            <a:br>
              <a:rPr lang="ru-RU" sz="1600" dirty="0"/>
            </a:br>
            <a:r>
              <a:rPr lang="ru-RU" sz="1600" dirty="0"/>
              <a:t>•	Осуществление влияния.</a:t>
            </a:r>
            <a:br>
              <a:rPr lang="ru-RU" sz="1600" dirty="0"/>
            </a:br>
            <a:r>
              <a:rPr lang="ru-RU" sz="1600" dirty="0"/>
              <a:t>•	Властные отношения.</a:t>
            </a:r>
            <a:br>
              <a:rPr lang="ru-RU" sz="1600" dirty="0"/>
            </a:br>
            <a:r>
              <a:rPr lang="ru-RU" sz="1600" dirty="0"/>
              <a:t>•	Дифференциация ролей.</a:t>
            </a:r>
            <a:br>
              <a:rPr lang="ru-RU" sz="1600" dirty="0"/>
            </a:br>
            <a:r>
              <a:rPr lang="ru-RU" sz="1600" dirty="0"/>
              <a:t>•	Инициация или конструирование структуры группы.</a:t>
            </a:r>
            <a:br>
              <a:rPr lang="ru-RU" sz="1600" dirty="0"/>
            </a:br>
            <a:r>
              <a:rPr lang="ru-RU" sz="1600" dirty="0"/>
              <a:t>Знакомство с представленными выше трактовками лидерства позволяет сделать ряд выводов:</a:t>
            </a:r>
            <a:br>
              <a:rPr lang="ru-RU" sz="1600" dirty="0"/>
            </a:br>
            <a:r>
              <a:rPr lang="ru-RU" sz="1600" dirty="0"/>
              <a:t>•	в англоязычной литературе не существует абсолютно единого понимания лидерства;</a:t>
            </a:r>
            <a:br>
              <a:rPr lang="ru-RU" sz="1600" dirty="0"/>
            </a:br>
            <a:r>
              <a:rPr lang="ru-RU" sz="1600" dirty="0"/>
              <a:t>•	различия концептуального характера, сложность, многоаспектность феномена, диктуют акцентировку исследователями различных его сторон;</a:t>
            </a:r>
            <a:br>
              <a:rPr lang="ru-RU" sz="1600" dirty="0"/>
            </a:br>
            <a:r>
              <a:rPr lang="ru-RU" sz="1600" dirty="0"/>
              <a:t>•	доминирующим в последние десятилетия является понимание лидерства как процесса влияния, в конкретизации этого процесса (например, в объяснении источника влияния, цели попыток влияния, способа его осуществления и т.д.) между исследователями обнаруживаются определенные расхождения;</a:t>
            </a:r>
            <a:br>
              <a:rPr lang="ru-RU" sz="1600" dirty="0"/>
            </a:br>
            <a:r>
              <a:rPr lang="ru-RU" sz="1600" dirty="0"/>
              <a:t>•	лидерство рассматривается и как преимущественно психологический по своей сути феномен (например, в понимании Р. </a:t>
            </a:r>
            <a:r>
              <a:rPr lang="ru-RU" sz="1600" dirty="0" err="1"/>
              <a:t>Хогана</a:t>
            </a:r>
            <a:r>
              <a:rPr lang="ru-RU" sz="1600" dirty="0"/>
              <a:t> с соавторами), и как феномен с заметным преобладанием элементов директивности, власти (например, в понимании Ф. </a:t>
            </a:r>
            <a:r>
              <a:rPr lang="ru-RU" sz="1600" dirty="0" err="1"/>
              <a:t>Фидлера</a:t>
            </a:r>
            <a:r>
              <a:rPr lang="ru-RU" sz="1600" dirty="0"/>
              <a:t> или Г. </a:t>
            </a:r>
            <a:r>
              <a:rPr lang="ru-RU" sz="1600" dirty="0" err="1"/>
              <a:t>Юкла</a:t>
            </a:r>
            <a:r>
              <a:rPr lang="ru-RU" sz="1600" dirty="0"/>
              <a:t> и Д. Ван Флита).</a:t>
            </a:r>
            <a:r>
              <a:rPr lang="ru-RU" sz="1400" dirty="0"/>
              <a:t/>
            </a:r>
            <a:br>
              <a:rPr lang="ru-RU" sz="1400" dirty="0"/>
            </a:br>
            <a:endParaRPr lang="ru-RU" sz="1400" dirty="0"/>
          </a:p>
        </p:txBody>
      </p:sp>
    </p:spTree>
    <p:extLst>
      <p:ext uri="{BB962C8B-B14F-4D97-AF65-F5344CB8AC3E}">
        <p14:creationId xmlns:p14="http://schemas.microsoft.com/office/powerpoint/2010/main" val="4231239745"/>
      </p:ext>
    </p:extLst>
  </p:cSld>
  <p:clrMapOvr>
    <a:masterClrMapping/>
  </p:clrMapOvr>
  <p:transition spd="slow">
    <p:push dir="u"/>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346050"/>
          </a:xfrm>
        </p:spPr>
        <p:txBody>
          <a:bodyPr>
            <a:normAutofit/>
          </a:bodyPr>
          <a:lstStyle/>
          <a:p>
            <a:pPr algn="r"/>
            <a:r>
              <a:rPr lang="ru-RU" sz="1400" dirty="0"/>
              <a:t>Лидерство в отечественной литературе</a:t>
            </a:r>
          </a:p>
        </p:txBody>
      </p:sp>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051720" y="620688"/>
            <a:ext cx="5693412" cy="576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6891813"/>
      </p:ext>
    </p:extLst>
  </p:cSld>
  <p:clrMapOvr>
    <a:masterClrMapping/>
  </p:clrMapOvr>
  <p:transition spd="slow">
    <p:push dir="u"/>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16632"/>
            <a:ext cx="8229600" cy="6264696"/>
          </a:xfrm>
        </p:spPr>
        <p:txBody>
          <a:bodyPr>
            <a:normAutofit fontScale="92500" lnSpcReduction="20000"/>
          </a:bodyPr>
          <a:lstStyle/>
          <a:p>
            <a:pPr indent="0">
              <a:lnSpc>
                <a:spcPct val="115000"/>
              </a:lnSpc>
              <a:buNone/>
            </a:pPr>
            <a:r>
              <a:rPr lang="en-US" sz="1400" dirty="0" smtClean="0">
                <a:latin typeface="Times New Roman"/>
                <a:ea typeface="Calibri"/>
                <a:cs typeface="Times New Roman"/>
              </a:rPr>
              <a:t>        </a:t>
            </a:r>
            <a:r>
              <a:rPr lang="ru-RU" sz="1400" dirty="0" smtClean="0">
                <a:latin typeface="Times New Roman"/>
                <a:ea typeface="Calibri"/>
                <a:cs typeface="Times New Roman"/>
              </a:rPr>
              <a:t>Одним </a:t>
            </a:r>
            <a:r>
              <a:rPr lang="ru-RU" sz="1400" dirty="0">
                <a:latin typeface="Times New Roman"/>
                <a:ea typeface="Calibri"/>
                <a:cs typeface="Times New Roman"/>
              </a:rPr>
              <a:t>из первых в отечественной литературе развернутый анализ феноменов лидерства и руководства провел Б. Д. </a:t>
            </a:r>
            <a:r>
              <a:rPr lang="ru-RU" sz="1400" dirty="0" err="1">
                <a:latin typeface="Times New Roman"/>
                <a:ea typeface="Calibri"/>
                <a:cs typeface="Times New Roman"/>
              </a:rPr>
              <a:t>Парыгин</a:t>
            </a:r>
            <a:r>
              <a:rPr lang="ru-RU" sz="1400" dirty="0">
                <a:latin typeface="Times New Roman"/>
                <a:ea typeface="Calibri"/>
                <a:cs typeface="Times New Roman"/>
              </a:rPr>
              <a:t>, обративший внимание на следующие различия между ними.</a:t>
            </a:r>
            <a:endParaRPr lang="ru-RU" sz="1100" dirty="0">
              <a:latin typeface="Calibri"/>
              <a:ea typeface="Calibri"/>
              <a:cs typeface="Times New Roman"/>
            </a:endParaRPr>
          </a:p>
          <a:p>
            <a:pPr indent="0" algn="just">
              <a:lnSpc>
                <a:spcPct val="115000"/>
              </a:lnSpc>
              <a:buNone/>
            </a:pPr>
            <a:r>
              <a:rPr lang="en-US" sz="1400" dirty="0" smtClean="0">
                <a:latin typeface="Times New Roman"/>
                <a:ea typeface="Calibri"/>
                <a:cs typeface="Times New Roman"/>
              </a:rPr>
              <a:t>        </a:t>
            </a:r>
            <a:r>
              <a:rPr lang="ru-RU" sz="1400" dirty="0" smtClean="0">
                <a:latin typeface="Times New Roman"/>
                <a:ea typeface="Calibri"/>
                <a:cs typeface="Times New Roman"/>
              </a:rPr>
              <a:t>Руководство </a:t>
            </a:r>
            <a:r>
              <a:rPr lang="ru-RU" sz="1400" dirty="0">
                <a:latin typeface="Times New Roman"/>
                <a:ea typeface="Calibri"/>
                <a:cs typeface="Times New Roman"/>
              </a:rPr>
              <a:t>- процесс правовой организации и управления совместной деятельностью членов коллектива, осуществляемый руководителем как посредником социального контроля и власти.</a:t>
            </a:r>
            <a:endParaRPr lang="ru-RU" sz="1100" dirty="0">
              <a:latin typeface="Calibri"/>
              <a:ea typeface="Calibri"/>
              <a:cs typeface="Times New Roman"/>
            </a:endParaRPr>
          </a:p>
          <a:p>
            <a:pPr indent="0" algn="just">
              <a:lnSpc>
                <a:spcPct val="115000"/>
              </a:lnSpc>
              <a:buNone/>
            </a:pPr>
            <a:r>
              <a:rPr lang="en-US" sz="1400" dirty="0" smtClean="0">
                <a:latin typeface="Times New Roman"/>
                <a:ea typeface="Calibri"/>
                <a:cs typeface="Times New Roman"/>
              </a:rPr>
              <a:t>        </a:t>
            </a:r>
            <a:r>
              <a:rPr lang="ru-RU" sz="1400" dirty="0" smtClean="0">
                <a:latin typeface="Times New Roman"/>
                <a:ea typeface="Calibri"/>
                <a:cs typeface="Times New Roman"/>
              </a:rPr>
              <a:t>Лидерство </a:t>
            </a:r>
            <a:r>
              <a:rPr lang="ru-RU" sz="1400" dirty="0">
                <a:latin typeface="Times New Roman"/>
                <a:ea typeface="Calibri"/>
                <a:cs typeface="Times New Roman"/>
              </a:rPr>
              <a:t>- процесс внутренней социально-психологической организации и управления общением и деятельностью членов малой группы и коллектива, осуществляемый лидером как субъектом спонтанно формирующихся в межличностных отношениях групповых норм и ожиданий.</a:t>
            </a:r>
            <a:endParaRPr lang="ru-RU" sz="1100" dirty="0">
              <a:latin typeface="Calibri"/>
              <a:ea typeface="Calibri"/>
              <a:cs typeface="Times New Roman"/>
            </a:endParaRPr>
          </a:p>
          <a:p>
            <a:pPr indent="0" algn="just">
              <a:lnSpc>
                <a:spcPct val="115000"/>
              </a:lnSpc>
              <a:buNone/>
            </a:pPr>
            <a:r>
              <a:rPr lang="en-US" sz="1400" dirty="0" smtClean="0">
                <a:latin typeface="Times New Roman"/>
                <a:ea typeface="Calibri"/>
                <a:cs typeface="Times New Roman"/>
              </a:rPr>
              <a:t>         </a:t>
            </a:r>
            <a:r>
              <a:rPr lang="ru-RU" sz="1400" dirty="0" smtClean="0">
                <a:latin typeface="Times New Roman"/>
                <a:ea typeface="Calibri"/>
                <a:cs typeface="Times New Roman"/>
              </a:rPr>
              <a:t>В </a:t>
            </a:r>
            <a:r>
              <a:rPr lang="ru-RU" sz="1400" dirty="0">
                <a:latin typeface="Times New Roman"/>
                <a:ea typeface="Calibri"/>
                <a:cs typeface="Times New Roman"/>
              </a:rPr>
              <a:t>концепции Б.Д. </a:t>
            </a:r>
            <a:r>
              <a:rPr lang="ru-RU" sz="1400" dirty="0" err="1">
                <a:latin typeface="Times New Roman"/>
                <a:ea typeface="Calibri"/>
                <a:cs typeface="Times New Roman"/>
              </a:rPr>
              <a:t>Парыгина</a:t>
            </a:r>
            <a:r>
              <a:rPr lang="ru-RU" sz="1400" dirty="0">
                <a:latin typeface="Times New Roman"/>
                <a:ea typeface="Calibri"/>
                <a:cs typeface="Times New Roman"/>
              </a:rPr>
              <a:t> лидерство и руководство различаются по сфере влияния: лидерство регулирует внутригрупповые отношений, носящих неофициальный характер, руководство регулирует отношения в рамках организации. Различаются они и по источнику происхождения: лидерство это феномен микросреды, а руководство элемент макросреды. Лидерство возникает и функционирует преимущественно стихийно, а руководство это целенаправленная и контролируемая деятельность. Лидерство менее стабильно, подвержено перепадам во мнениях и настроениях группы, руководство более стабильно. Лидерство характеризуется отсутствием системы санкций, а для руководства характерно применение системы санкций. Что касается процесса принятия решений, то в случае с лидерством, зависит от лидера, а в руководстве процесс принятия решений носит более сложный и опосредованный характер.</a:t>
            </a:r>
            <a:endParaRPr lang="ru-RU" sz="1100" dirty="0">
              <a:latin typeface="Calibri"/>
              <a:ea typeface="Calibri"/>
              <a:cs typeface="Times New Roman"/>
            </a:endParaRPr>
          </a:p>
          <a:p>
            <a:pPr indent="0" algn="just">
              <a:lnSpc>
                <a:spcPct val="115000"/>
              </a:lnSpc>
              <a:buNone/>
            </a:pPr>
            <a:r>
              <a:rPr lang="en-US" sz="1400" dirty="0" smtClean="0">
                <a:latin typeface="Times New Roman"/>
                <a:ea typeface="Calibri"/>
                <a:cs typeface="Times New Roman"/>
              </a:rPr>
              <a:t>         </a:t>
            </a:r>
            <a:r>
              <a:rPr lang="ru-RU" sz="1400" dirty="0" smtClean="0">
                <a:latin typeface="Times New Roman"/>
                <a:ea typeface="Calibri"/>
                <a:cs typeface="Times New Roman"/>
              </a:rPr>
              <a:t>Не </a:t>
            </a:r>
            <a:r>
              <a:rPr lang="ru-RU" sz="1400" dirty="0">
                <a:latin typeface="Times New Roman"/>
                <a:ea typeface="Calibri"/>
                <a:cs typeface="Times New Roman"/>
              </a:rPr>
              <a:t>смотря на множество различий, в феноменах лидерства и руководства есть много общего. Функционально это две стороны единого процесса управления людьми.</a:t>
            </a:r>
            <a:endParaRPr lang="ru-RU" sz="1100" dirty="0">
              <a:latin typeface="Calibri"/>
              <a:ea typeface="Calibri"/>
              <a:cs typeface="Times New Roman"/>
            </a:endParaRPr>
          </a:p>
          <a:p>
            <a:pPr indent="0" algn="just">
              <a:lnSpc>
                <a:spcPct val="115000"/>
              </a:lnSpc>
              <a:buNone/>
            </a:pPr>
            <a:r>
              <a:rPr lang="en-US" sz="1400" dirty="0" smtClean="0">
                <a:latin typeface="Times New Roman"/>
                <a:ea typeface="Calibri"/>
                <a:cs typeface="Times New Roman"/>
              </a:rPr>
              <a:t>         </a:t>
            </a:r>
            <a:r>
              <a:rPr lang="ru-RU" sz="1400" dirty="0" smtClean="0">
                <a:latin typeface="Times New Roman"/>
                <a:ea typeface="Calibri"/>
                <a:cs typeface="Times New Roman"/>
              </a:rPr>
              <a:t>Они </a:t>
            </a:r>
            <a:r>
              <a:rPr lang="ru-RU" sz="1400" dirty="0">
                <a:latin typeface="Times New Roman"/>
                <a:ea typeface="Calibri"/>
                <a:cs typeface="Times New Roman"/>
              </a:rPr>
              <a:t>тождественны в своем управленческом выражении: «вертикальные» отношение «лидер–последователь» и «руководитель–подчиненный» Реализация влияния происходит в системе неформальных (психологических) отношений. Элементы сходства указывают на возможность </a:t>
            </a:r>
            <a:r>
              <a:rPr lang="ru-RU" sz="1400" dirty="0" err="1">
                <a:latin typeface="Times New Roman"/>
                <a:ea typeface="Calibri"/>
                <a:cs typeface="Times New Roman"/>
              </a:rPr>
              <a:t>взаимоперехода</a:t>
            </a:r>
            <a:r>
              <a:rPr lang="ru-RU" sz="1400" dirty="0">
                <a:latin typeface="Times New Roman"/>
                <a:ea typeface="Calibri"/>
                <a:cs typeface="Times New Roman"/>
              </a:rPr>
              <a:t>. Лидерство при определенных условиях способно перерасти в руководство и наоборот.</a:t>
            </a:r>
            <a:endParaRPr lang="ru-RU" sz="1100" dirty="0">
              <a:latin typeface="Calibri"/>
              <a:ea typeface="Calibri"/>
              <a:cs typeface="Times New Roman"/>
            </a:endParaRPr>
          </a:p>
          <a:p>
            <a:pPr indent="0" algn="just">
              <a:lnSpc>
                <a:spcPct val="115000"/>
              </a:lnSpc>
              <a:buNone/>
            </a:pPr>
            <a:r>
              <a:rPr lang="en-US" sz="1400" dirty="0" smtClean="0">
                <a:latin typeface="Times New Roman"/>
                <a:ea typeface="Calibri"/>
                <a:cs typeface="Times New Roman"/>
              </a:rPr>
              <a:t>         </a:t>
            </a:r>
            <a:r>
              <a:rPr lang="ru-RU" sz="1400" dirty="0" smtClean="0">
                <a:latin typeface="Times New Roman"/>
                <a:ea typeface="Calibri"/>
                <a:cs typeface="Times New Roman"/>
              </a:rPr>
              <a:t>Переход </a:t>
            </a:r>
            <a:r>
              <a:rPr lang="ru-RU" sz="1400" dirty="0">
                <a:latin typeface="Times New Roman"/>
                <a:ea typeface="Calibri"/>
                <a:cs typeface="Times New Roman"/>
              </a:rPr>
              <a:t>лидерства в руководство происходит, когда неформальные объединения людей трансформируются в организации с закрепленным официальным статусом, а их лидеры становились руководителями. В российской истории, это например Бехтерев Владимир Михайлович (1857-1927) русский невролог, психиатр и психолог. Он становится основателем, организатором, и впоследствии руководителем, психоневрологического института (ныне институт им. Бехтерева) и института по изучению мозга и психической деятельности человека. Ему принадлежат фундаментальные труды по анатомии, физиологии и патологии нервной системы, исследования лечебного применения гипноза.</a:t>
            </a:r>
            <a:endParaRPr lang="ru-RU" sz="1100" dirty="0">
              <a:latin typeface="Calibri"/>
              <a:ea typeface="Calibri"/>
              <a:cs typeface="Times New Roman"/>
            </a:endParaRPr>
          </a:p>
          <a:p>
            <a:pPr marL="109728" indent="0">
              <a:buNone/>
            </a:pPr>
            <a:endParaRPr lang="ru-RU" sz="1400" dirty="0"/>
          </a:p>
        </p:txBody>
      </p:sp>
    </p:spTree>
    <p:extLst>
      <p:ext uri="{BB962C8B-B14F-4D97-AF65-F5344CB8AC3E}">
        <p14:creationId xmlns:p14="http://schemas.microsoft.com/office/powerpoint/2010/main" val="953060165"/>
      </p:ext>
    </p:extLst>
  </p:cSld>
  <p:clrMapOvr>
    <a:masterClrMapping/>
  </p:clrMapOvr>
  <p:transition spd="slow">
    <p:push dir="u"/>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476672"/>
            <a:ext cx="8229600" cy="5904656"/>
          </a:xfrm>
        </p:spPr>
        <p:txBody>
          <a:bodyPr>
            <a:normAutofit fontScale="92500" lnSpcReduction="20000"/>
          </a:bodyPr>
          <a:lstStyle/>
          <a:p>
            <a:pPr indent="0" algn="just">
              <a:lnSpc>
                <a:spcPct val="115000"/>
              </a:lnSpc>
              <a:buNone/>
            </a:pPr>
            <a:r>
              <a:rPr lang="en-US" sz="1200" dirty="0" smtClean="0">
                <a:latin typeface="Times New Roman"/>
                <a:ea typeface="Calibri"/>
                <a:cs typeface="Times New Roman"/>
              </a:rPr>
              <a:t>         </a:t>
            </a:r>
            <a:r>
              <a:rPr lang="ru-RU" sz="1200" dirty="0" smtClean="0">
                <a:latin typeface="Times New Roman"/>
                <a:ea typeface="Calibri"/>
                <a:cs typeface="Times New Roman"/>
              </a:rPr>
              <a:t>Мичурин </a:t>
            </a:r>
            <a:r>
              <a:rPr lang="ru-RU" sz="1200" dirty="0">
                <a:latin typeface="Times New Roman"/>
                <a:ea typeface="Calibri"/>
                <a:cs typeface="Times New Roman"/>
              </a:rPr>
              <a:t>Иван Владимирович (1855 — 1935) российский селекционер, ставший автором многих сортов плодово-ягодных культур, почетный член АН СССР (1935), академик ВАСХНИЛ (1935). Заслуги Мичурина в 1912 году были отмечены орденом святой Анны третьей степени. В советское время он стал культовой фигурой.</a:t>
            </a:r>
            <a:endParaRPr lang="ru-RU" sz="1050" dirty="0">
              <a:latin typeface="Calibri"/>
              <a:ea typeface="Calibri"/>
              <a:cs typeface="Times New Roman"/>
            </a:endParaRPr>
          </a:p>
          <a:p>
            <a:pPr indent="0" algn="just">
              <a:lnSpc>
                <a:spcPct val="115000"/>
              </a:lnSpc>
              <a:buNone/>
            </a:pPr>
            <a:r>
              <a:rPr lang="en-US" sz="1200" dirty="0" smtClean="0">
                <a:latin typeface="Times New Roman"/>
                <a:ea typeface="Calibri"/>
                <a:cs typeface="Times New Roman"/>
              </a:rPr>
              <a:t>        </a:t>
            </a:r>
            <a:r>
              <a:rPr lang="ru-RU" sz="1200" dirty="0" smtClean="0">
                <a:latin typeface="Times New Roman"/>
                <a:ea typeface="Calibri"/>
                <a:cs typeface="Times New Roman"/>
              </a:rPr>
              <a:t>На </a:t>
            </a:r>
            <a:r>
              <a:rPr lang="ru-RU" sz="1200" dirty="0">
                <a:latin typeface="Times New Roman"/>
                <a:ea typeface="Calibri"/>
                <a:cs typeface="Times New Roman"/>
              </a:rPr>
              <a:t>уровне больших групп типа национальных, религиозных и иных движений, лидеры которых в целом ряде стран «третьего мира» стали затем руководителями своих государств в президентском ранге. Кастро Фидель, кубинский государственный деятель, со студенческих лет принимал активное участие в революционном движении. За границей (в США и Мексике) Кастро организовал «Движение 26 июля», затем организовал Повстанческую армию, которая в течение 1956-58 распространила свои действия на другие районы Кубы и сумела разгромить правительственные войска. 1 января 1959 повстанцы вступили в Гавану. Кастро сформировал новое правительство Кубы из числа своих соратников-революционеров и возглавил его.</a:t>
            </a:r>
            <a:endParaRPr lang="ru-RU" sz="1050" dirty="0">
              <a:latin typeface="Calibri"/>
              <a:ea typeface="Calibri"/>
              <a:cs typeface="Times New Roman"/>
            </a:endParaRPr>
          </a:p>
          <a:p>
            <a:pPr indent="0" algn="just">
              <a:lnSpc>
                <a:spcPct val="115000"/>
              </a:lnSpc>
              <a:buNone/>
            </a:pPr>
            <a:r>
              <a:rPr lang="en-US" sz="1200" dirty="0" smtClean="0">
                <a:latin typeface="Times New Roman"/>
                <a:ea typeface="Calibri"/>
                <a:cs typeface="Times New Roman"/>
              </a:rPr>
              <a:t>        </a:t>
            </a:r>
            <a:r>
              <a:rPr lang="ru-RU" sz="1200" dirty="0" smtClean="0">
                <a:latin typeface="Times New Roman"/>
                <a:ea typeface="Calibri"/>
                <a:cs typeface="Times New Roman"/>
              </a:rPr>
              <a:t>Ганди </a:t>
            </a:r>
            <a:r>
              <a:rPr lang="ru-RU" sz="1200" dirty="0" err="1">
                <a:latin typeface="Times New Roman"/>
                <a:ea typeface="Calibri"/>
                <a:cs typeface="Times New Roman"/>
              </a:rPr>
              <a:t>Мохандас</a:t>
            </a:r>
            <a:r>
              <a:rPr lang="ru-RU" sz="1200" dirty="0">
                <a:latin typeface="Times New Roman"/>
                <a:ea typeface="Calibri"/>
                <a:cs typeface="Times New Roman"/>
              </a:rPr>
              <a:t> </a:t>
            </a:r>
            <a:r>
              <a:rPr lang="ru-RU" sz="1200" dirty="0" err="1">
                <a:latin typeface="Times New Roman"/>
                <a:ea typeface="Calibri"/>
                <a:cs typeface="Times New Roman"/>
              </a:rPr>
              <a:t>Карамчанд</a:t>
            </a:r>
            <a:r>
              <a:rPr lang="ru-RU" sz="1200" dirty="0">
                <a:latin typeface="Times New Roman"/>
                <a:ea typeface="Calibri"/>
                <a:cs typeface="Times New Roman"/>
              </a:rPr>
              <a:t> (1869 - 1948) индийский общественно-политический деятель, прозван Махатмой («Великой душой»). В 1904. он основал общину, жители которой вместе обрабатывали землю и выпускали известную по всей стране газету «Индийское мнение». Ганди выдвинул принцип сопротивления — сатьяграху (упорство в истине) — ненасильственное неповиновение и саботаж. Ганди вступил в Индийский национальный конгресс (ИНК) и сразу же стал одним из его лидеров.</a:t>
            </a:r>
            <a:endParaRPr lang="ru-RU" sz="1050" dirty="0">
              <a:latin typeface="Calibri"/>
              <a:ea typeface="Calibri"/>
              <a:cs typeface="Times New Roman"/>
            </a:endParaRPr>
          </a:p>
          <a:p>
            <a:pPr indent="0" algn="just">
              <a:lnSpc>
                <a:spcPct val="115000"/>
              </a:lnSpc>
              <a:buNone/>
            </a:pPr>
            <a:r>
              <a:rPr lang="en-US" sz="1200" dirty="0" smtClean="0">
                <a:latin typeface="Times New Roman"/>
                <a:ea typeface="Calibri"/>
                <a:cs typeface="Times New Roman"/>
              </a:rPr>
              <a:t>        </a:t>
            </a:r>
            <a:r>
              <a:rPr lang="ru-RU" sz="1200" dirty="0" smtClean="0">
                <a:latin typeface="Times New Roman"/>
                <a:ea typeface="Calibri"/>
                <a:cs typeface="Times New Roman"/>
              </a:rPr>
              <a:t>Может </a:t>
            </a:r>
            <a:r>
              <a:rPr lang="ru-RU" sz="1200" dirty="0">
                <a:latin typeface="Times New Roman"/>
                <a:ea typeface="Calibri"/>
                <a:cs typeface="Times New Roman"/>
              </a:rPr>
              <a:t>иметь место и обратный процесс переход руководства в лидерство. В стабильной организации руководитель любого ранга может одновременно являться лидером. Должность руководителя дает ее обладателю преимущество над остальными членами коллектива, усиливая его лидерский потенциал.</a:t>
            </a:r>
            <a:endParaRPr lang="ru-RU" sz="1050" dirty="0">
              <a:latin typeface="Calibri"/>
              <a:ea typeface="Calibri"/>
              <a:cs typeface="Times New Roman"/>
            </a:endParaRPr>
          </a:p>
          <a:p>
            <a:pPr indent="0" algn="just">
              <a:lnSpc>
                <a:spcPct val="115000"/>
              </a:lnSpc>
              <a:buNone/>
            </a:pPr>
            <a:r>
              <a:rPr lang="en-US" sz="1200" dirty="0" smtClean="0">
                <a:latin typeface="Times New Roman"/>
                <a:ea typeface="Calibri"/>
                <a:cs typeface="Times New Roman"/>
              </a:rPr>
              <a:t>         </a:t>
            </a:r>
            <a:r>
              <a:rPr lang="ru-RU" sz="1200" dirty="0" smtClean="0">
                <a:latin typeface="Times New Roman"/>
                <a:ea typeface="Calibri"/>
                <a:cs typeface="Times New Roman"/>
              </a:rPr>
              <a:t>Отдельные </a:t>
            </a:r>
            <a:r>
              <a:rPr lang="ru-RU" sz="1200" dirty="0">
                <a:latin typeface="Times New Roman"/>
                <a:ea typeface="Calibri"/>
                <a:cs typeface="Times New Roman"/>
              </a:rPr>
              <a:t>виды лидерства трудно отличить от руководства, например политическое лидерство или организационное лидерство.</a:t>
            </a:r>
            <a:endParaRPr lang="ru-RU" sz="1050" dirty="0">
              <a:latin typeface="Calibri"/>
              <a:ea typeface="Calibri"/>
              <a:cs typeface="Times New Roman"/>
            </a:endParaRPr>
          </a:p>
          <a:p>
            <a:pPr indent="0" algn="just">
              <a:lnSpc>
                <a:spcPct val="115000"/>
              </a:lnSpc>
              <a:buNone/>
            </a:pPr>
            <a:r>
              <a:rPr lang="en-US" sz="1200" dirty="0" smtClean="0">
                <a:latin typeface="Times New Roman"/>
                <a:ea typeface="Calibri"/>
                <a:cs typeface="Times New Roman"/>
              </a:rPr>
              <a:t>        </a:t>
            </a:r>
            <a:r>
              <a:rPr lang="ru-RU" sz="1200" dirty="0" smtClean="0">
                <a:latin typeface="Times New Roman"/>
                <a:ea typeface="Calibri"/>
                <a:cs typeface="Times New Roman"/>
              </a:rPr>
              <a:t>Таким </a:t>
            </a:r>
            <a:r>
              <a:rPr lang="ru-RU" sz="1200" dirty="0">
                <a:latin typeface="Times New Roman"/>
                <a:ea typeface="Calibri"/>
                <a:cs typeface="Times New Roman"/>
              </a:rPr>
              <a:t>образом, управленческую деятельность может осуществлять не только руководитель, но и лидер. Социально приемлемым и эффективным в современных условиях является руководство людьми, осуществляемое в форме лидерства. В идеале эти две роли выполняет один и тот же человек, но так, к сожалению, бывает не всегда.</a:t>
            </a:r>
            <a:endParaRPr lang="ru-RU" sz="1050" dirty="0">
              <a:latin typeface="Calibri"/>
              <a:ea typeface="Calibri"/>
              <a:cs typeface="Times New Roman"/>
            </a:endParaRPr>
          </a:p>
          <a:p>
            <a:pPr indent="0" algn="just">
              <a:lnSpc>
                <a:spcPct val="115000"/>
              </a:lnSpc>
              <a:buNone/>
            </a:pPr>
            <a:r>
              <a:rPr lang="en-US" sz="1200" dirty="0" smtClean="0">
                <a:latin typeface="Times New Roman"/>
                <a:ea typeface="Calibri"/>
                <a:cs typeface="Times New Roman"/>
              </a:rPr>
              <a:t>         </a:t>
            </a:r>
            <a:r>
              <a:rPr lang="ru-RU" sz="1200" dirty="0" smtClean="0">
                <a:latin typeface="Times New Roman"/>
                <a:ea typeface="Calibri"/>
                <a:cs typeface="Times New Roman"/>
              </a:rPr>
              <a:t>Чем </a:t>
            </a:r>
            <a:r>
              <a:rPr lang="ru-RU" sz="1200" dirty="0">
                <a:latin typeface="Times New Roman"/>
                <a:ea typeface="Calibri"/>
                <a:cs typeface="Times New Roman"/>
              </a:rPr>
              <a:t>же отличается </a:t>
            </a:r>
            <a:r>
              <a:rPr lang="ru-RU" sz="1200" dirty="0" err="1">
                <a:latin typeface="Times New Roman"/>
                <a:ea typeface="Calibri"/>
                <a:cs typeface="Times New Roman"/>
              </a:rPr>
              <a:t>руковoдитель</a:t>
            </a:r>
            <a:r>
              <a:rPr lang="ru-RU" sz="1200" dirty="0">
                <a:latin typeface="Times New Roman"/>
                <a:ea typeface="Calibri"/>
                <a:cs typeface="Times New Roman"/>
              </a:rPr>
              <a:t>-лидер от руководителя-администратора? Самое главное заключается в том, что лидер не командует, а ведет людей за собой на решение общих для данного коллектива проблем. Он способность быть организатором совместной деятельности: формулирует задачу, принимает ответственность за создание условий ее решения; планирует работу с учетом интересов и возможностей каждого члена коллектива; использует для принятия коллективных решений мнения и предложения, противоположные собственной позиции; обладает способностями и умениями делать организуемые им дела интересными и привлекательными для других людей.</a:t>
            </a:r>
            <a:endParaRPr lang="ru-RU" sz="1050" dirty="0">
              <a:latin typeface="Calibri"/>
              <a:ea typeface="Calibri"/>
              <a:cs typeface="Times New Roman"/>
            </a:endParaRPr>
          </a:p>
          <a:p>
            <a:pPr indent="0" algn="just">
              <a:lnSpc>
                <a:spcPct val="115000"/>
              </a:lnSpc>
              <a:buNone/>
            </a:pPr>
            <a:r>
              <a:rPr lang="en-US" sz="1200" dirty="0" smtClean="0">
                <a:latin typeface="Times New Roman"/>
                <a:ea typeface="Calibri"/>
                <a:cs typeface="Times New Roman"/>
              </a:rPr>
              <a:t>        </a:t>
            </a:r>
            <a:r>
              <a:rPr lang="ru-RU" sz="1200" dirty="0" smtClean="0">
                <a:latin typeface="Times New Roman"/>
                <a:ea typeface="Calibri"/>
                <a:cs typeface="Times New Roman"/>
              </a:rPr>
              <a:t>Он </a:t>
            </a:r>
            <a:r>
              <a:rPr lang="ru-RU" sz="1200" dirty="0">
                <a:latin typeface="Times New Roman"/>
                <a:ea typeface="Calibri"/>
                <a:cs typeface="Times New Roman"/>
              </a:rPr>
              <a:t>должен обладать чуткостью и проницательностью, доверять людям, уметь выслушать людей. Для лидера важно обладать представительскими способностями. Лидер способен вовлекать людей в деятельность, не отдавая прямых распоряжений и команд; он обладает неформальным авторитетом (ему подчинялись бы, за ним бы шли, даже если бы он не имел никакого руководящего поста).</a:t>
            </a:r>
            <a:endParaRPr lang="ru-RU" sz="1050" dirty="0">
              <a:latin typeface="Calibri"/>
              <a:ea typeface="Calibri"/>
              <a:cs typeface="Times New Roman"/>
            </a:endParaRPr>
          </a:p>
          <a:p>
            <a:pPr indent="0" algn="just">
              <a:lnSpc>
                <a:spcPct val="115000"/>
              </a:lnSpc>
              <a:buNone/>
            </a:pPr>
            <a:r>
              <a:rPr lang="en-US" sz="1200" dirty="0" smtClean="0">
                <a:latin typeface="Times New Roman"/>
                <a:ea typeface="Calibri"/>
                <a:cs typeface="Times New Roman"/>
              </a:rPr>
              <a:t>         </a:t>
            </a:r>
            <a:r>
              <a:rPr lang="ru-RU" sz="1200" dirty="0" smtClean="0">
                <a:latin typeface="Times New Roman"/>
                <a:ea typeface="Calibri"/>
                <a:cs typeface="Times New Roman"/>
              </a:rPr>
              <a:t>Как </a:t>
            </a:r>
            <a:r>
              <a:rPr lang="ru-RU" sz="1200" dirty="0">
                <a:latin typeface="Times New Roman"/>
                <a:ea typeface="Calibri"/>
                <a:cs typeface="Times New Roman"/>
              </a:rPr>
              <a:t>добиться соединения двух ролей в одном человеке? Над этой проблемой уже не один год трудятся психологи и руководители. Многое зависит от актуализации тех или иных функций в деятельности конкретного руководителя.</a:t>
            </a:r>
            <a:endParaRPr lang="ru-RU" sz="1050" dirty="0">
              <a:latin typeface="Calibri"/>
              <a:ea typeface="Calibri"/>
              <a:cs typeface="Times New Roman"/>
            </a:endParaRPr>
          </a:p>
          <a:p>
            <a:endParaRPr lang="ru-RU" sz="1200" dirty="0"/>
          </a:p>
        </p:txBody>
      </p:sp>
    </p:spTree>
    <p:extLst>
      <p:ext uri="{BB962C8B-B14F-4D97-AF65-F5344CB8AC3E}">
        <p14:creationId xmlns:p14="http://schemas.microsoft.com/office/powerpoint/2010/main" val="3323995782"/>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43000" y="404664"/>
            <a:ext cx="8784976" cy="6001643"/>
          </a:xfrm>
          <a:prstGeom prst="rect">
            <a:avLst/>
          </a:prstGeom>
        </p:spPr>
        <p:txBody>
          <a:bodyPr wrap="square">
            <a:spAutoFit/>
          </a:bodyPr>
          <a:lstStyle/>
          <a:p>
            <a:pPr lvl="0"/>
            <a:r>
              <a:rPr lang="ru-RU" sz="2400" dirty="0">
                <a:solidFill>
                  <a:prstClr val="black"/>
                </a:solidFill>
                <a:latin typeface="Times New Roman" panose="02020603050405020304" pitchFamily="18" charset="0"/>
                <a:cs typeface="Times New Roman" panose="02020603050405020304" pitchFamily="18" charset="0"/>
              </a:rPr>
              <a:t>У. </a:t>
            </a:r>
            <a:r>
              <a:rPr lang="ru-RU" sz="2400" dirty="0" err="1">
                <a:solidFill>
                  <a:prstClr val="black"/>
                </a:solidFill>
                <a:latin typeface="Times New Roman" panose="02020603050405020304" pitchFamily="18" charset="0"/>
                <a:cs typeface="Times New Roman" panose="02020603050405020304" pitchFamily="18" charset="0"/>
              </a:rPr>
              <a:t>Беннис</a:t>
            </a:r>
            <a:r>
              <a:rPr lang="ru-RU" sz="2400" dirty="0" smtClean="0">
                <a:solidFill>
                  <a:prstClr val="black"/>
                </a:solidFill>
                <a:latin typeface="Times New Roman" panose="02020603050405020304" pitchFamily="18" charset="0"/>
                <a:cs typeface="Times New Roman" panose="02020603050405020304" pitchFamily="18" charset="0"/>
              </a:rPr>
              <a:t>, </a:t>
            </a:r>
            <a:r>
              <a:rPr lang="ru-RU" sz="2400" dirty="0">
                <a:solidFill>
                  <a:prstClr val="black"/>
                </a:solidFill>
                <a:latin typeface="Times New Roman" panose="02020603050405020304" pitchFamily="18" charset="0"/>
                <a:cs typeface="Times New Roman" panose="02020603050405020304" pitchFamily="18" charset="0"/>
              </a:rPr>
              <a:t>американский консультант, исследовал 90 успешных лидеров и определил следующие четыре группы лидерских качеств:</a:t>
            </a:r>
          </a:p>
          <a:p>
            <a:r>
              <a:rPr lang="ru-RU" sz="2400" dirty="0" smtClean="0">
                <a:solidFill>
                  <a:prstClr val="black"/>
                </a:solidFill>
                <a:latin typeface="Times New Roman" panose="02020603050405020304" pitchFamily="18" charset="0"/>
                <a:cs typeface="Times New Roman" panose="02020603050405020304" pitchFamily="18" charset="0"/>
              </a:rPr>
              <a:t>- </a:t>
            </a:r>
            <a:r>
              <a:rPr lang="ru-RU" sz="2400" b="1" i="1" dirty="0" smtClean="0">
                <a:solidFill>
                  <a:prstClr val="black"/>
                </a:solidFill>
                <a:latin typeface="Times New Roman" panose="02020603050405020304" pitchFamily="18" charset="0"/>
                <a:cs typeface="Times New Roman" panose="02020603050405020304" pitchFamily="18" charset="0"/>
              </a:rPr>
              <a:t>управление </a:t>
            </a:r>
            <a:r>
              <a:rPr lang="ru-RU" sz="2400" b="1" i="1" dirty="0">
                <a:solidFill>
                  <a:prstClr val="black"/>
                </a:solidFill>
                <a:latin typeface="Times New Roman" panose="02020603050405020304" pitchFamily="18" charset="0"/>
                <a:cs typeface="Times New Roman" panose="02020603050405020304" pitchFamily="18" charset="0"/>
              </a:rPr>
              <a:t>вниманием</a:t>
            </a:r>
            <a:r>
              <a:rPr lang="ru-RU" sz="2400" dirty="0">
                <a:solidFill>
                  <a:prstClr val="black"/>
                </a:solidFill>
                <a:latin typeface="Times New Roman" panose="02020603050405020304" pitchFamily="18" charset="0"/>
                <a:cs typeface="Times New Roman" panose="02020603050405020304" pitchFamily="18" charset="0"/>
              </a:rPr>
              <a:t>, или способность так представить сущность результата, чтобы это было привлекательным для последователей;</a:t>
            </a:r>
          </a:p>
          <a:p>
            <a:r>
              <a:rPr lang="ru-RU" sz="2400" dirty="0" smtClean="0">
                <a:solidFill>
                  <a:prstClr val="black"/>
                </a:solidFill>
                <a:latin typeface="Times New Roman" panose="02020603050405020304" pitchFamily="18" charset="0"/>
                <a:cs typeface="Times New Roman" panose="02020603050405020304" pitchFamily="18" charset="0"/>
              </a:rPr>
              <a:t>- </a:t>
            </a:r>
            <a:r>
              <a:rPr lang="ru-RU" sz="2400" b="1" i="1" dirty="0" smtClean="0">
                <a:solidFill>
                  <a:prstClr val="black"/>
                </a:solidFill>
                <a:latin typeface="Times New Roman" panose="02020603050405020304" pitchFamily="18" charset="0"/>
                <a:cs typeface="Times New Roman" panose="02020603050405020304" pitchFamily="18" charset="0"/>
              </a:rPr>
              <a:t>управление </a:t>
            </a:r>
            <a:r>
              <a:rPr lang="ru-RU" sz="2400" b="1" i="1" dirty="0">
                <a:solidFill>
                  <a:prstClr val="black"/>
                </a:solidFill>
                <a:latin typeface="Times New Roman" panose="02020603050405020304" pitchFamily="18" charset="0"/>
                <a:cs typeface="Times New Roman" panose="02020603050405020304" pitchFamily="18" charset="0"/>
              </a:rPr>
              <a:t>значением</a:t>
            </a:r>
            <a:r>
              <a:rPr lang="ru-RU" sz="2400" dirty="0">
                <a:solidFill>
                  <a:prstClr val="black"/>
                </a:solidFill>
                <a:latin typeface="Times New Roman" panose="02020603050405020304" pitchFamily="18" charset="0"/>
                <a:cs typeface="Times New Roman" panose="02020603050405020304" pitchFamily="18" charset="0"/>
              </a:rPr>
              <a:t>, или способность так передать значение созданного образа, чтобы они были поняты и приняты последователями;</a:t>
            </a:r>
          </a:p>
          <a:p>
            <a:r>
              <a:rPr lang="ru-RU" sz="2400" dirty="0" smtClean="0">
                <a:solidFill>
                  <a:prstClr val="black"/>
                </a:solidFill>
                <a:latin typeface="Times New Roman" panose="02020603050405020304" pitchFamily="18" charset="0"/>
                <a:cs typeface="Times New Roman" panose="02020603050405020304" pitchFamily="18" charset="0"/>
              </a:rPr>
              <a:t>- </a:t>
            </a:r>
            <a:r>
              <a:rPr lang="ru-RU" sz="2400" b="1" i="1" dirty="0" smtClean="0">
                <a:solidFill>
                  <a:prstClr val="black"/>
                </a:solidFill>
                <a:latin typeface="Times New Roman" panose="02020603050405020304" pitchFamily="18" charset="0"/>
                <a:cs typeface="Times New Roman" panose="02020603050405020304" pitchFamily="18" charset="0"/>
              </a:rPr>
              <a:t>управление </a:t>
            </a:r>
            <a:r>
              <a:rPr lang="ru-RU" sz="2400" b="1" i="1" dirty="0">
                <a:solidFill>
                  <a:prstClr val="black"/>
                </a:solidFill>
                <a:latin typeface="Times New Roman" panose="02020603050405020304" pitchFamily="18" charset="0"/>
                <a:cs typeface="Times New Roman" panose="02020603050405020304" pitchFamily="18" charset="0"/>
              </a:rPr>
              <a:t>доверием</a:t>
            </a:r>
            <a:r>
              <a:rPr lang="ru-RU" sz="2400" dirty="0">
                <a:solidFill>
                  <a:prstClr val="black"/>
                </a:solidFill>
                <a:latin typeface="Times New Roman" panose="02020603050405020304" pitchFamily="18" charset="0"/>
                <a:cs typeface="Times New Roman" panose="02020603050405020304" pitchFamily="18" charset="0"/>
              </a:rPr>
              <a:t>, или способность построить свою деятельность с таким постоянством, чтобы получить полное доверие подчиненных;</a:t>
            </a:r>
          </a:p>
          <a:p>
            <a:r>
              <a:rPr lang="ru-RU" sz="2400" dirty="0" smtClean="0">
                <a:solidFill>
                  <a:prstClr val="black"/>
                </a:solidFill>
                <a:latin typeface="Times New Roman" panose="02020603050405020304" pitchFamily="18" charset="0"/>
                <a:cs typeface="Times New Roman" panose="02020603050405020304" pitchFamily="18" charset="0"/>
              </a:rPr>
              <a:t>- </a:t>
            </a:r>
            <a:r>
              <a:rPr lang="ru-RU" sz="2400" b="1" i="1" dirty="0" smtClean="0">
                <a:solidFill>
                  <a:prstClr val="black"/>
                </a:solidFill>
                <a:latin typeface="Times New Roman" panose="02020603050405020304" pitchFamily="18" charset="0"/>
                <a:cs typeface="Times New Roman" panose="02020603050405020304" pitchFamily="18" charset="0"/>
              </a:rPr>
              <a:t>управление </a:t>
            </a:r>
            <a:r>
              <a:rPr lang="ru-RU" sz="2400" b="1" i="1" dirty="0">
                <a:solidFill>
                  <a:prstClr val="black"/>
                </a:solidFill>
                <a:latin typeface="Times New Roman" panose="02020603050405020304" pitchFamily="18" charset="0"/>
                <a:cs typeface="Times New Roman" panose="02020603050405020304" pitchFamily="18" charset="0"/>
              </a:rPr>
              <a:t>собой</a:t>
            </a:r>
            <a:r>
              <a:rPr lang="ru-RU" sz="2400" dirty="0">
                <a:solidFill>
                  <a:prstClr val="black"/>
                </a:solidFill>
                <a:latin typeface="Times New Roman" panose="02020603050405020304" pitchFamily="18" charset="0"/>
                <a:cs typeface="Times New Roman" panose="02020603050405020304" pitchFamily="18" charset="0"/>
              </a:rPr>
              <a:t>, или способность настолько хорошо знать и вовремя признавать свои сильные и слабые стороны, чтобы для усиления своих слабых сторон умело привлекать другие ресурсы, включая ресурсы других людей</a:t>
            </a:r>
            <a:r>
              <a:rPr lang="ru-RU" sz="2400" dirty="0" smtClean="0">
                <a:solidFill>
                  <a:prstClr val="black"/>
                </a:solidFill>
                <a:latin typeface="Times New Roman" panose="02020603050405020304" pitchFamily="18" charset="0"/>
                <a:cs typeface="Times New Roman" panose="02020603050405020304" pitchFamily="18" charset="0"/>
              </a:rPr>
              <a:t>.</a:t>
            </a:r>
            <a:endParaRPr lang="ru-RU" sz="24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7880375"/>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5500" y="548680"/>
            <a:ext cx="8568952" cy="5632311"/>
          </a:xfrm>
          <a:prstGeom prst="rect">
            <a:avLst/>
          </a:prstGeom>
        </p:spPr>
        <p:txBody>
          <a:bodyPr wrap="square">
            <a:spAutoFit/>
          </a:bodyPr>
          <a:lstStyle/>
          <a:p>
            <a:pPr indent="457200" algn="just">
              <a:lnSpc>
                <a:spcPct val="125000"/>
              </a:lnSpc>
            </a:pPr>
            <a:r>
              <a:rPr lang="ru-RU" sz="2400" dirty="0">
                <a:solidFill>
                  <a:prstClr val="black"/>
                </a:solidFill>
                <a:latin typeface="Times New Roman" panose="02020603050405020304" pitchFamily="18" charset="0"/>
                <a:cs typeface="Times New Roman" panose="02020603050405020304" pitchFamily="18" charset="0"/>
              </a:rPr>
              <a:t>У. </a:t>
            </a:r>
            <a:r>
              <a:rPr lang="ru-RU" sz="2400" dirty="0" err="1">
                <a:solidFill>
                  <a:prstClr val="black"/>
                </a:solidFill>
                <a:latin typeface="Times New Roman" panose="02020603050405020304" pitchFamily="18" charset="0"/>
                <a:cs typeface="Times New Roman" panose="02020603050405020304" pitchFamily="18" charset="0"/>
              </a:rPr>
              <a:t>Беннис</a:t>
            </a:r>
            <a:r>
              <a:rPr lang="ru-RU" sz="2400" dirty="0">
                <a:solidFill>
                  <a:prstClr val="black"/>
                </a:solidFill>
                <a:latin typeface="Times New Roman" panose="02020603050405020304" pitchFamily="18" charset="0"/>
                <a:cs typeface="Times New Roman" panose="02020603050405020304" pitchFamily="18" charset="0"/>
              </a:rPr>
              <a:t> предлагает лидерам делиться властью в организации для создания среды, в которой люди почувствуют значимость и возможность познания того, что они делают, а также то, что они часть этого общего дела. Создаваемая таким образом организационная среда должна вселять в людей силу и энергию через качество работы и посвященность работе.</a:t>
            </a:r>
          </a:p>
          <a:p>
            <a:pPr indent="457200" algn="just">
              <a:lnSpc>
                <a:spcPct val="125000"/>
              </a:lnSpc>
            </a:pPr>
            <a:r>
              <a:rPr lang="ru-RU" sz="2400" dirty="0">
                <a:solidFill>
                  <a:prstClr val="black"/>
                </a:solidFill>
                <a:latin typeface="Times New Roman" panose="02020603050405020304" pitchFamily="18" charset="0"/>
                <a:cs typeface="Times New Roman" panose="02020603050405020304" pitchFamily="18" charset="0"/>
              </a:rPr>
              <a:t>Последующее изучение привело к выделению четырех групп лидерских качеств: </a:t>
            </a:r>
            <a:endParaRPr lang="ru-RU" sz="2400" dirty="0" smtClean="0">
              <a:solidFill>
                <a:prstClr val="black"/>
              </a:solidFill>
              <a:latin typeface="Times New Roman" panose="02020603050405020304" pitchFamily="18" charset="0"/>
              <a:cs typeface="Times New Roman" panose="02020603050405020304" pitchFamily="18" charset="0"/>
            </a:endParaRPr>
          </a:p>
          <a:p>
            <a:pPr marL="342900" indent="17463" algn="just">
              <a:lnSpc>
                <a:spcPct val="125000"/>
              </a:lnSpc>
            </a:pPr>
            <a:r>
              <a:rPr lang="ru-RU" sz="2400" dirty="0" smtClean="0">
                <a:solidFill>
                  <a:prstClr val="black"/>
                </a:solidFill>
                <a:latin typeface="Times New Roman" panose="02020603050405020304" pitchFamily="18" charset="0"/>
                <a:cs typeface="Times New Roman" panose="02020603050405020304" pitchFamily="18" charset="0"/>
              </a:rPr>
              <a:t>- физиологические</a:t>
            </a:r>
            <a:r>
              <a:rPr lang="ru-RU" sz="2400" dirty="0">
                <a:solidFill>
                  <a:prstClr val="black"/>
                </a:solidFill>
                <a:latin typeface="Times New Roman" panose="02020603050405020304" pitchFamily="18" charset="0"/>
                <a:cs typeface="Times New Roman" panose="02020603050405020304" pitchFamily="18" charset="0"/>
              </a:rPr>
              <a:t>, </a:t>
            </a:r>
            <a:endParaRPr lang="ru-RU" sz="2400" dirty="0" smtClean="0">
              <a:solidFill>
                <a:prstClr val="black"/>
              </a:solidFill>
              <a:latin typeface="Times New Roman" panose="02020603050405020304" pitchFamily="18" charset="0"/>
              <a:cs typeface="Times New Roman" panose="02020603050405020304" pitchFamily="18" charset="0"/>
            </a:endParaRPr>
          </a:p>
          <a:p>
            <a:pPr marL="342900" indent="17463" algn="just">
              <a:lnSpc>
                <a:spcPct val="125000"/>
              </a:lnSpc>
              <a:buFontTx/>
              <a:buChar char="-"/>
            </a:pPr>
            <a:r>
              <a:rPr lang="ru-RU" sz="2400" dirty="0" smtClean="0">
                <a:solidFill>
                  <a:prstClr val="black"/>
                </a:solidFill>
                <a:latin typeface="Times New Roman" panose="02020603050405020304" pitchFamily="18" charset="0"/>
                <a:cs typeface="Times New Roman" panose="02020603050405020304" pitchFamily="18" charset="0"/>
              </a:rPr>
              <a:t> психологические </a:t>
            </a:r>
            <a:r>
              <a:rPr lang="ru-RU" sz="2400" dirty="0">
                <a:solidFill>
                  <a:prstClr val="black"/>
                </a:solidFill>
                <a:latin typeface="Times New Roman" panose="02020603050405020304" pitchFamily="18" charset="0"/>
                <a:cs typeface="Times New Roman" panose="02020603050405020304" pitchFamily="18" charset="0"/>
              </a:rPr>
              <a:t>или эмоциональные, </a:t>
            </a:r>
            <a:endParaRPr lang="ru-RU" sz="2400" dirty="0" smtClean="0">
              <a:solidFill>
                <a:prstClr val="black"/>
              </a:solidFill>
              <a:latin typeface="Times New Roman" panose="02020603050405020304" pitchFamily="18" charset="0"/>
              <a:cs typeface="Times New Roman" panose="02020603050405020304" pitchFamily="18" charset="0"/>
            </a:endParaRPr>
          </a:p>
          <a:p>
            <a:pPr marL="342900" indent="17463" algn="just">
              <a:lnSpc>
                <a:spcPct val="125000"/>
              </a:lnSpc>
              <a:buFontTx/>
              <a:buChar char="-"/>
            </a:pPr>
            <a:r>
              <a:rPr lang="ru-RU" sz="2400" dirty="0" smtClean="0">
                <a:solidFill>
                  <a:prstClr val="black"/>
                </a:solidFill>
                <a:latin typeface="Times New Roman" panose="02020603050405020304" pitchFamily="18" charset="0"/>
                <a:cs typeface="Times New Roman" panose="02020603050405020304" pitchFamily="18" charset="0"/>
              </a:rPr>
              <a:t> умственные </a:t>
            </a:r>
            <a:r>
              <a:rPr lang="ru-RU" sz="2400" dirty="0">
                <a:solidFill>
                  <a:prstClr val="black"/>
                </a:solidFill>
                <a:latin typeface="Times New Roman" panose="02020603050405020304" pitchFamily="18" charset="0"/>
                <a:cs typeface="Times New Roman" panose="02020603050405020304" pitchFamily="18" charset="0"/>
              </a:rPr>
              <a:t>или интеллектуальные, </a:t>
            </a:r>
            <a:endParaRPr lang="ru-RU" sz="2400" dirty="0" smtClean="0">
              <a:solidFill>
                <a:prstClr val="black"/>
              </a:solidFill>
              <a:latin typeface="Times New Roman" panose="02020603050405020304" pitchFamily="18" charset="0"/>
              <a:cs typeface="Times New Roman" panose="02020603050405020304" pitchFamily="18" charset="0"/>
            </a:endParaRPr>
          </a:p>
          <a:p>
            <a:pPr marL="342900" indent="17463" algn="just">
              <a:lnSpc>
                <a:spcPct val="125000"/>
              </a:lnSpc>
              <a:buFontTx/>
              <a:buChar char="-"/>
            </a:pPr>
            <a:r>
              <a:rPr lang="ru-RU" sz="2400" dirty="0" smtClean="0">
                <a:solidFill>
                  <a:prstClr val="black"/>
                </a:solidFill>
                <a:latin typeface="Times New Roman" panose="02020603050405020304" pitchFamily="18" charset="0"/>
                <a:cs typeface="Times New Roman" panose="02020603050405020304" pitchFamily="18" charset="0"/>
              </a:rPr>
              <a:t> и </a:t>
            </a:r>
            <a:r>
              <a:rPr lang="ru-RU" sz="2400" dirty="0">
                <a:solidFill>
                  <a:prstClr val="black"/>
                </a:solidFill>
                <a:latin typeface="Times New Roman" panose="02020603050405020304" pitchFamily="18" charset="0"/>
                <a:cs typeface="Times New Roman" panose="02020603050405020304" pitchFamily="18" charset="0"/>
              </a:rPr>
              <a:t>личностные деловые</a:t>
            </a:r>
            <a:r>
              <a:rPr lang="ru-RU" sz="2400" dirty="0" smtClean="0">
                <a:solidFill>
                  <a:prstClr val="black"/>
                </a:solidFill>
                <a:latin typeface="Times New Roman" panose="02020603050405020304" pitchFamily="18" charset="0"/>
                <a:cs typeface="Times New Roman" panose="02020603050405020304" pitchFamily="18" charset="0"/>
              </a:rPr>
              <a:t>.</a:t>
            </a:r>
            <a:endParaRPr lang="ru-RU" sz="24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976517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188640"/>
            <a:ext cx="7523176" cy="864096"/>
          </a:xfrm>
        </p:spPr>
        <p:txBody>
          <a:bodyPr>
            <a:noAutofit/>
          </a:bodyPr>
          <a:lstStyle/>
          <a:p>
            <a:r>
              <a:rPr lang="ru-RU" sz="2400" dirty="0"/>
              <a:t>Стили лидерства. </a:t>
            </a:r>
            <a:r>
              <a:rPr lang="ru-RU" sz="2400" dirty="0" smtClean="0"/>
              <a:t/>
            </a:r>
            <a:br>
              <a:rPr lang="ru-RU" sz="2400" dirty="0" smtClean="0"/>
            </a:br>
            <a:r>
              <a:rPr lang="ru-RU" sz="2400" dirty="0" smtClean="0"/>
              <a:t>Поведенческие </a:t>
            </a:r>
            <a:r>
              <a:rPr lang="ru-RU" sz="2400" dirty="0"/>
              <a:t>концепции лидерства</a:t>
            </a:r>
          </a:p>
        </p:txBody>
      </p:sp>
      <p:sp>
        <p:nvSpPr>
          <p:cNvPr id="3" name="Текст 2"/>
          <p:cNvSpPr>
            <a:spLocks noGrp="1"/>
          </p:cNvSpPr>
          <p:nvPr>
            <p:ph type="body" idx="1"/>
          </p:nvPr>
        </p:nvSpPr>
        <p:spPr>
          <a:xfrm>
            <a:off x="323528" y="908720"/>
            <a:ext cx="8424936" cy="5688632"/>
          </a:xfrm>
        </p:spPr>
        <p:txBody>
          <a:bodyPr>
            <a:normAutofit fontScale="92500" lnSpcReduction="20000"/>
          </a:bodyPr>
          <a:lstStyle/>
          <a:p>
            <a:pPr>
              <a:lnSpc>
                <a:spcPct val="120000"/>
              </a:lnSpc>
            </a:pPr>
            <a:r>
              <a:rPr lang="ru-RU" sz="2300" dirty="0">
                <a:solidFill>
                  <a:schemeClr val="tx1"/>
                </a:solidFill>
                <a:latin typeface="Times New Roman" panose="02020603050405020304" pitchFamily="18" charset="0"/>
                <a:cs typeface="Times New Roman" panose="02020603050405020304" pitchFamily="18" charset="0"/>
              </a:rPr>
              <a:t>Исследование стилей лидерства началось накануне Второй мировой войны и продолжалось до середины 1960-х гг., от описания лидерских характеристик обратились к проблеме описания поведения. Концепция предполагала возможность подготовки лидеров по специально разработанным программам. Фокус в исследованиях сдвинулся от поиска ответа на вопрос, кто является лидером, к ответу на вопрос, что и как лидеры делают.</a:t>
            </a:r>
          </a:p>
          <a:p>
            <a:pPr>
              <a:lnSpc>
                <a:spcPct val="120000"/>
              </a:lnSpc>
            </a:pPr>
            <a:r>
              <a:rPr lang="ru-RU" sz="2300" dirty="0">
                <a:solidFill>
                  <a:schemeClr val="tx1"/>
                </a:solidFill>
                <a:latin typeface="Times New Roman" panose="02020603050405020304" pitchFamily="18" charset="0"/>
                <a:cs typeface="Times New Roman" panose="02020603050405020304" pitchFamily="18" charset="0"/>
              </a:rPr>
              <a:t>Наиболее известными концепциями данного типа являются следующие:</a:t>
            </a:r>
          </a:p>
          <a:p>
            <a:pPr>
              <a:lnSpc>
                <a:spcPct val="120000"/>
              </a:lnSpc>
            </a:pPr>
            <a:r>
              <a:rPr lang="ru-RU" sz="2300" dirty="0">
                <a:solidFill>
                  <a:schemeClr val="tx1"/>
                </a:solidFill>
                <a:latin typeface="Times New Roman" panose="02020603050405020304" pitchFamily="18" charset="0"/>
                <a:cs typeface="Times New Roman" panose="02020603050405020304" pitchFamily="18" charset="0"/>
              </a:rPr>
              <a:t>•	три стиля руководства;</a:t>
            </a:r>
          </a:p>
          <a:p>
            <a:pPr>
              <a:lnSpc>
                <a:spcPct val="120000"/>
              </a:lnSpc>
            </a:pPr>
            <a:r>
              <a:rPr lang="ru-RU" sz="2300" dirty="0">
                <a:solidFill>
                  <a:schemeClr val="tx1"/>
                </a:solidFill>
                <a:latin typeface="Times New Roman" panose="02020603050405020304" pitchFamily="18" charset="0"/>
                <a:cs typeface="Times New Roman" panose="02020603050405020304" pitchFamily="18" charset="0"/>
              </a:rPr>
              <a:t>•	исследования Университета штата Огайо;</a:t>
            </a:r>
          </a:p>
          <a:p>
            <a:pPr>
              <a:lnSpc>
                <a:spcPct val="120000"/>
              </a:lnSpc>
            </a:pPr>
            <a:r>
              <a:rPr lang="ru-RU" sz="2300" dirty="0">
                <a:solidFill>
                  <a:schemeClr val="tx1"/>
                </a:solidFill>
                <a:latin typeface="Times New Roman" panose="02020603050405020304" pitchFamily="18" charset="0"/>
                <a:cs typeface="Times New Roman" panose="02020603050405020304" pitchFamily="18" charset="0"/>
              </a:rPr>
              <a:t>•	исследования </a:t>
            </a:r>
            <a:r>
              <a:rPr lang="ru-RU" sz="2300" dirty="0" err="1">
                <a:solidFill>
                  <a:schemeClr val="tx1"/>
                </a:solidFill>
                <a:latin typeface="Times New Roman" panose="02020603050405020304" pitchFamily="18" charset="0"/>
                <a:cs typeface="Times New Roman" panose="02020603050405020304" pitchFamily="18" charset="0"/>
              </a:rPr>
              <a:t>Мичиганского</a:t>
            </a:r>
            <a:r>
              <a:rPr lang="ru-RU" sz="2300" dirty="0">
                <a:solidFill>
                  <a:schemeClr val="tx1"/>
                </a:solidFill>
                <a:latin typeface="Times New Roman" panose="02020603050405020304" pitchFamily="18" charset="0"/>
                <a:cs typeface="Times New Roman" panose="02020603050405020304" pitchFamily="18" charset="0"/>
              </a:rPr>
              <a:t> университета;</a:t>
            </a:r>
          </a:p>
          <a:p>
            <a:pPr>
              <a:lnSpc>
                <a:spcPct val="120000"/>
              </a:lnSpc>
            </a:pPr>
            <a:r>
              <a:rPr lang="ru-RU" sz="2300" dirty="0">
                <a:solidFill>
                  <a:schemeClr val="tx1"/>
                </a:solidFill>
                <a:latin typeface="Times New Roman" panose="02020603050405020304" pitchFamily="18" charset="0"/>
                <a:cs typeface="Times New Roman" panose="02020603050405020304" pitchFamily="18" charset="0"/>
              </a:rPr>
              <a:t>•	системы управления (</a:t>
            </a:r>
            <a:r>
              <a:rPr lang="ru-RU" sz="2300" dirty="0" err="1">
                <a:solidFill>
                  <a:schemeClr val="tx1"/>
                </a:solidFill>
                <a:latin typeface="Times New Roman" panose="02020603050405020304" pitchFamily="18" charset="0"/>
                <a:cs typeface="Times New Roman" panose="02020603050405020304" pitchFamily="18" charset="0"/>
              </a:rPr>
              <a:t>Ликерт</a:t>
            </a:r>
            <a:r>
              <a:rPr lang="ru-RU" sz="2300" dirty="0">
                <a:solidFill>
                  <a:schemeClr val="tx1"/>
                </a:solidFill>
                <a:latin typeface="Times New Roman" panose="02020603050405020304" pitchFamily="18" charset="0"/>
                <a:cs typeface="Times New Roman" panose="02020603050405020304" pitchFamily="18" charset="0"/>
              </a:rPr>
              <a:t>);</a:t>
            </a:r>
          </a:p>
          <a:p>
            <a:pPr>
              <a:lnSpc>
                <a:spcPct val="120000"/>
              </a:lnSpc>
            </a:pPr>
            <a:r>
              <a:rPr lang="ru-RU" sz="2300" dirty="0">
                <a:solidFill>
                  <a:schemeClr val="tx1"/>
                </a:solidFill>
                <a:latin typeface="Times New Roman" panose="02020603050405020304" pitchFamily="18" charset="0"/>
                <a:cs typeface="Times New Roman" panose="02020603050405020304" pitchFamily="18" charset="0"/>
              </a:rPr>
              <a:t>•	управленческая сетка (Блейк и </a:t>
            </a:r>
            <a:r>
              <a:rPr lang="ru-RU" sz="2300" dirty="0" err="1">
                <a:solidFill>
                  <a:schemeClr val="tx1"/>
                </a:solidFill>
                <a:latin typeface="Times New Roman" panose="02020603050405020304" pitchFamily="18" charset="0"/>
                <a:cs typeface="Times New Roman" panose="02020603050405020304" pitchFamily="18" charset="0"/>
              </a:rPr>
              <a:t>Моутон</a:t>
            </a:r>
            <a:r>
              <a:rPr lang="ru-RU" sz="2300" dirty="0">
                <a:solidFill>
                  <a:schemeClr val="tx1"/>
                </a:solidFill>
                <a:latin typeface="Times New Roman" panose="02020603050405020304" pitchFamily="18" charset="0"/>
                <a:cs typeface="Times New Roman" panose="02020603050405020304" pitchFamily="18" charset="0"/>
              </a:rPr>
              <a:t>);</a:t>
            </a:r>
          </a:p>
          <a:p>
            <a:pPr>
              <a:lnSpc>
                <a:spcPct val="120000"/>
              </a:lnSpc>
            </a:pPr>
            <a:r>
              <a:rPr lang="ru-RU" sz="2300" dirty="0">
                <a:solidFill>
                  <a:schemeClr val="tx1"/>
                </a:solidFill>
                <a:latin typeface="Times New Roman" panose="02020603050405020304" pitchFamily="18" charset="0"/>
                <a:cs typeface="Times New Roman" panose="02020603050405020304" pitchFamily="18" charset="0"/>
              </a:rPr>
              <a:t>•	концепция вознаграждения и наказания;</a:t>
            </a:r>
          </a:p>
          <a:p>
            <a:pPr>
              <a:lnSpc>
                <a:spcPct val="120000"/>
              </a:lnSpc>
            </a:pPr>
            <a:r>
              <a:rPr lang="ru-RU" sz="2300" dirty="0">
                <a:solidFill>
                  <a:schemeClr val="tx1"/>
                </a:solidFill>
                <a:latin typeface="Times New Roman" panose="02020603050405020304" pitchFamily="18" charset="0"/>
                <a:cs typeface="Times New Roman" panose="02020603050405020304" pitchFamily="18" charset="0"/>
              </a:rPr>
              <a:t>•	заменители лидерства.</a:t>
            </a:r>
          </a:p>
          <a:p>
            <a:endParaRPr lang="ru-RU" dirty="0"/>
          </a:p>
        </p:txBody>
      </p:sp>
    </p:spTree>
    <p:extLst>
      <p:ext uri="{BB962C8B-B14F-4D97-AF65-F5344CB8AC3E}">
        <p14:creationId xmlns:p14="http://schemas.microsoft.com/office/powerpoint/2010/main" val="1181122107"/>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980728"/>
            <a:ext cx="8640960" cy="4081117"/>
          </a:xfrm>
          <a:prstGeom prst="rect">
            <a:avLst/>
          </a:prstGeom>
        </p:spPr>
        <p:txBody>
          <a:bodyPr wrap="square">
            <a:spAutoFit/>
          </a:bodyPr>
          <a:lstStyle/>
          <a:p>
            <a:pPr indent="457200" algn="just">
              <a:lnSpc>
                <a:spcPct val="120000"/>
              </a:lnSpc>
            </a:pPr>
            <a:r>
              <a:rPr lang="ru-RU" sz="2400" dirty="0">
                <a:latin typeface="Times New Roman" panose="02020603050405020304" pitchFamily="18" charset="0"/>
                <a:cs typeface="Times New Roman" panose="02020603050405020304" pitchFamily="18" charset="0"/>
              </a:rPr>
              <a:t>Основателем этого направления стал К. Левин. Вопросы, которые интересовали его -это уровень притязаний, групповая динамика, социальная перцепция, игровые ситуации</a:t>
            </a:r>
            <a:r>
              <a:rPr lang="ru-RU" sz="2400" dirty="0" smtClean="0">
                <a:latin typeface="Times New Roman" panose="02020603050405020304" pitchFamily="18" charset="0"/>
                <a:cs typeface="Times New Roman" panose="02020603050405020304" pitchFamily="18" charset="0"/>
              </a:rPr>
              <a:t>, стремление </a:t>
            </a:r>
            <a:r>
              <a:rPr lang="ru-RU" sz="2400" dirty="0">
                <a:latin typeface="Times New Roman" panose="02020603050405020304" pitchFamily="18" charset="0"/>
                <a:cs typeface="Times New Roman" panose="02020603050405020304" pitchFamily="18" charset="0"/>
              </a:rPr>
              <a:t>к успеху и избегание неудач, теория поля, временная перспектива.</a:t>
            </a:r>
          </a:p>
          <a:p>
            <a:pPr indent="457200" algn="just">
              <a:lnSpc>
                <a:spcPct val="120000"/>
              </a:lnSpc>
            </a:pPr>
            <a:r>
              <a:rPr lang="ru-RU" sz="2400" dirty="0" smtClean="0">
                <a:latin typeface="Times New Roman" panose="02020603050405020304" pitchFamily="18" charset="0"/>
                <a:cs typeface="Times New Roman" panose="02020603050405020304" pitchFamily="18" charset="0"/>
              </a:rPr>
              <a:t>Левин </a:t>
            </a:r>
            <a:r>
              <a:rPr lang="ru-RU" sz="2400" dirty="0">
                <a:latin typeface="Times New Roman" panose="02020603050405020304" pitchFamily="18" charset="0"/>
                <a:cs typeface="Times New Roman" panose="02020603050405020304" pitchFamily="18" charset="0"/>
              </a:rPr>
              <a:t>К. сформулировал в 30-е годы ХХ в. принципы изучения «жизненного пространства» личности, что стало основой </a:t>
            </a:r>
            <a:r>
              <a:rPr lang="ru-RU" sz="2400" dirty="0" smtClean="0">
                <a:latin typeface="Times New Roman" panose="02020603050405020304" pitchFamily="18" charset="0"/>
                <a:cs typeface="Times New Roman" panose="02020603050405020304" pitchFamily="18" charset="0"/>
              </a:rPr>
              <a:t>ситуационной </a:t>
            </a:r>
            <a:r>
              <a:rPr lang="ru-RU" sz="2400" dirty="0">
                <a:latin typeface="Times New Roman" panose="02020603050405020304" pitchFamily="18" charset="0"/>
                <a:cs typeface="Times New Roman" panose="02020603050405020304" pitchFamily="18" charset="0"/>
              </a:rPr>
              <a:t>традиции исследования лидерства, объяснения и изучения различных форм социального поведения</a:t>
            </a:r>
            <a:r>
              <a:rPr lang="ru-RU"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5936335"/>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evin Braenston\Desktop\Новая папка (2)\big_498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296619"/>
            <a:ext cx="8280919" cy="5272185"/>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67544" y="188640"/>
            <a:ext cx="8424936" cy="1060547"/>
          </a:xfrm>
          <a:prstGeom prst="rect">
            <a:avLst/>
          </a:prstGeom>
        </p:spPr>
        <p:txBody>
          <a:bodyPr wrap="square">
            <a:spAutoFit/>
          </a:bodyPr>
          <a:lstStyle/>
          <a:p>
            <a:pPr indent="457200" algn="just">
              <a:lnSpc>
                <a:spcPct val="120000"/>
              </a:lnSpc>
            </a:pPr>
            <a:r>
              <a:rPr lang="ru-RU" dirty="0">
                <a:latin typeface="Times New Roman" panose="02020603050405020304" pitchFamily="18" charset="0"/>
                <a:cs typeface="Times New Roman" panose="02020603050405020304" pitchFamily="18" charset="0"/>
              </a:rPr>
              <a:t>Под его руководством группой психологов (Р. </a:t>
            </a:r>
            <a:r>
              <a:rPr lang="ru-RU" dirty="0" err="1">
                <a:latin typeface="Times New Roman" panose="02020603050405020304" pitchFamily="18" charset="0"/>
                <a:cs typeface="Times New Roman" panose="02020603050405020304" pitchFamily="18" charset="0"/>
              </a:rPr>
              <a:t>Липпитт</a:t>
            </a:r>
            <a:r>
              <a:rPr lang="ru-RU" dirty="0">
                <a:latin typeface="Times New Roman" panose="02020603050405020304" pitchFamily="18" charset="0"/>
                <a:cs typeface="Times New Roman" panose="02020603050405020304" pitchFamily="18" charset="0"/>
              </a:rPr>
              <a:t>, Р. Уайт и др.) были проведены эксперименты, позволившие выделить три стиля лидера: авторитарный, демократический и попустительский (или либеральный</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5374931"/>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261</TotalTime>
  <Words>3855</Words>
  <Application>Microsoft Office PowerPoint</Application>
  <PresentationFormat>Экран (4:3)</PresentationFormat>
  <Paragraphs>180</Paragraphs>
  <Slides>43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43</vt:i4>
      </vt:variant>
    </vt:vector>
  </HeadingPairs>
  <TitlesOfParts>
    <vt:vector size="49" baseType="lpstr">
      <vt:lpstr>Arial</vt:lpstr>
      <vt:lpstr>Calibri</vt:lpstr>
      <vt:lpstr>Cambria</vt:lpstr>
      <vt:lpstr>Symbol</vt:lpstr>
      <vt:lpstr>Times New Roman</vt:lpstr>
      <vt:lpstr>Тема Office</vt:lpstr>
      <vt:lpstr>     Современные концепции лидерства к.э.н., доцент кафедры международного туризма и гостиничного бизнеса Нежельченко Е.В. к.э.н., доцент кафедры международного туризма и гостиничного бизнеса Ясенок С.Н.   </vt:lpstr>
      <vt:lpstr>1. Теория черт лидера 2. Стили лидерства. Поведенческие концепции лидерства 3. Ситуационный подход к лидерству 4. Концепция атрибутивного лидерства (причинно-следственный подход к изучению лидерства) 5. Харизматическое лидерство 6. Психологический обмен как механизм выдвижения в лидеры 7. Имплицитная теория 8. Лидерство в отечественной литературе</vt:lpstr>
      <vt:lpstr>Теория черт лидера</vt:lpstr>
      <vt:lpstr>Презентация PowerPoint</vt:lpstr>
      <vt:lpstr>Презентация PowerPoint</vt:lpstr>
      <vt:lpstr>Презентация PowerPoint</vt:lpstr>
      <vt:lpstr>Стили лидерства.  Поведенческие концепции лидерства</vt:lpstr>
      <vt:lpstr>Презентация PowerPoint</vt:lpstr>
      <vt:lpstr>Презентация PowerPoint</vt:lpstr>
      <vt:lpstr>Презентация PowerPoint</vt:lpstr>
      <vt:lpstr>В основе исследования две переменные: - структура отношений  - и отношения в структуре.      Структура отношений - образцы поведения, с помощью которых лидер организует и определяет структуру отношений в группе: определение ролей, установление коммуникационных потоков, правил и процедур работы, ожидаемых результатов.     Отношения в структуре - образцы поведения, отражающие уровень или качество отношений между лидером и последователями: дружественность, взаимное доверие и уважение, симпатия и гармония, чувствительность друг к другу, желание сделать друг другу доброе.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Управленческая сетка Блейка и Моутон это матрица, образованная пересечениями двух переменных: на горизонтальной оси – интерес к производству и на вертикальной оси – интерес к людям</vt:lpstr>
      <vt:lpstr>Презентация PowerPoint</vt:lpstr>
      <vt:lpstr>Презентация PowerPoint</vt:lpstr>
      <vt:lpstr>Ситуационный подход к лидерству </vt:lpstr>
      <vt:lpstr>Презентация PowerPoint</vt:lpstr>
      <vt:lpstr>Презентация PowerPoint</vt:lpstr>
      <vt:lpstr>Презентация PowerPoint</vt:lpstr>
      <vt:lpstr> Модель ситуационного лидерства Стинсона-Джонсона исследует зависимость между поведением лидера и структурой работы. Интерес руководителя к работе может быть низким и высоким, но при этом действия лидера будут эффективны, так как эффективность деятельности лидера зависит от структурированности работы и потребностей последователей.      Ситуационная модель принятия решений В. Врума, Ф. Йеттона, А. Яго, в основе которой лежит единственный аспект лидерского поведения – это привлечение подчиненных к участию в принятии решений. Модель предлагает использование дерева решений Врума-Яго для определения лидерского стиля, наиболее соответствующего сложившейся ситуации. </vt:lpstr>
      <vt:lpstr>Концепция атрибутивного лидерства  (причинно-следственный подход к изучению лидерства) </vt:lpstr>
      <vt:lpstr>Презентация PowerPoint</vt:lpstr>
      <vt:lpstr>Презентация PowerPoint</vt:lpstr>
      <vt:lpstr>Презентация PowerPoint</vt:lpstr>
      <vt:lpstr> Современный этап развития харизматического подхода характеризуется появлением драматической модели, в основе которой лежит управление впечатлениями и построение имиджа.   Таким образом, харизма лидера это фактор, усиливающий его преобразующее влияние на последователей. Основа харизматичного лидерства это качества («черты») лидера, вызывающие восхищение последователей, возбуждающие желание следовать за ним, исполнять его указания.  Условия реализации харизматического лидерства – качества должны быть увидены последователями, лидер должен быть способен представить последователям, мотивирующее к действию, видение проблемы, вселить в них уверенность в своих силах. </vt:lpstr>
      <vt:lpstr>Презентация PowerPoint</vt:lpstr>
      <vt:lpstr>Психологический обмен как механизм выдвижения в лидеры </vt:lpstr>
      <vt:lpstr>Презентация PowerPoint</vt:lpstr>
      <vt:lpstr>Презентация PowerPoint</vt:lpstr>
      <vt:lpstr>Презентация PowerPoint</vt:lpstr>
      <vt:lpstr>Имплицитная теория </vt:lpstr>
      <vt:lpstr>Подводя итог можно сказать, что лидерство сложное явление, включающее в себя много нюансов. Р. Стогдилл изучая все многообразие лидерских концепций, предложил свою классификацию определений лидерства: • Центр групповых интересов. • Проявление личностных черт. • Искусство достижения согласия. • Действие и поведение. • Инструмент достижения цели и желаемого результата. • Взаимодействие. • Умение 20убеждать. • Осуществление влияния. • Властные отношения. • Дифференциация ролей. • Инициация или конструирование структуры группы. Знакомство с представленными выше трактовками лидерства позволяет сделать ряд выводов: • в англоязычной литературе не существует абсолютно единого понимания лидерства; • различия концептуального характера, сложность, многоаспектность феномена, диктуют акцентировку исследователями различных его сторон; • доминирующим в последние десятилетия является понимание лидерства как процесса влияния, в конкретизации этого процесса (например, в объяснении источника влияния, цели попыток влияния, способа его осуществления и т.д.) между исследователями обнаруживаются определенные расхождения; • лидерство рассматривается и как преимущественно психологический по своей сути феномен (например, в понимании Р. Хогана с соавторами), и как феномен с заметным преобладанием элементов директивности, власти (например, в понимании Ф. Фидлера или Г. Юкла и Д. Ван Флита). </vt:lpstr>
      <vt:lpstr>Лидерство в отечественной литературе</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ФГБОУ ВО Белгородский аграрный университет им. В.Я. Горина    Презентация на тему: Современные концепции лидерства   Выполнила: студентка 47УП группы Матвейчук Антон</dc:title>
  <dc:creator>Антон Матвейчук</dc:creator>
  <cp:lastModifiedBy>Fomka</cp:lastModifiedBy>
  <cp:revision>34</cp:revision>
  <dcterms:created xsi:type="dcterms:W3CDTF">2017-03-14T18:31:21Z</dcterms:created>
  <dcterms:modified xsi:type="dcterms:W3CDTF">2020-07-08T07:08:33Z</dcterms:modified>
</cp:coreProperties>
</file>