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84" d="100"/>
          <a:sy n="84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wmf"/><Relationship Id="rId9" Type="http://schemas.openxmlformats.org/officeDocument/2006/relationships/image" Target="../media/image1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02DF8-913E-4822-8564-2CC2F6070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png"/><Relationship Id="rId5" Type="http://schemas.openxmlformats.org/officeDocument/2006/relationships/image" Target="../media/image1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17.png"/><Relationship Id="rId21" Type="http://schemas.openxmlformats.org/officeDocument/2006/relationships/image" Target="../media/image15.png"/><Relationship Id="rId7" Type="http://schemas.openxmlformats.org/officeDocument/2006/relationships/image" Target="../media/image10.wmf"/><Relationship Id="rId12" Type="http://schemas.openxmlformats.org/officeDocument/2006/relationships/image" Target="../media/image11.wmf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5" Type="http://schemas.openxmlformats.org/officeDocument/2006/relationships/image" Target="../media/image19.png"/><Relationship Id="rId23" Type="http://schemas.openxmlformats.org/officeDocument/2006/relationships/image" Target="../media/image16.png"/><Relationship Id="rId10" Type="http://schemas.openxmlformats.org/officeDocument/2006/relationships/image" Target="../media/image18.png"/><Relationship Id="rId19" Type="http://schemas.openxmlformats.org/officeDocument/2006/relationships/image" Target="../media/image14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5.png"/><Relationship Id="rId14" Type="http://schemas.openxmlformats.org/officeDocument/2006/relationships/image" Target="../media/image12.png"/><Relationship Id="rId22" Type="http://schemas.openxmlformats.org/officeDocument/2006/relationships/oleObject" Target="../embeddings/oleObject14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714480" y="2565400"/>
            <a:ext cx="6715171" cy="18034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>КОРПОРАТИВНАЯ КУЛЬТУРА</a:t>
            </a:r>
            <a:br>
              <a:rPr lang="ru-RU" sz="3200" b="1" dirty="0" smtClean="0"/>
            </a:br>
            <a:r>
              <a:rPr lang="ru-RU" sz="2200" b="1" dirty="0" smtClean="0">
                <a:latin typeface="+mn-lt"/>
              </a:rPr>
              <a:t>к.э.н., доцент кафедры международного туризма и гостиничного бизнеса </a:t>
            </a:r>
            <a:r>
              <a:rPr lang="ru-RU" sz="2200" b="1" dirty="0" err="1" smtClean="0">
                <a:latin typeface="+mn-lt"/>
              </a:rPr>
              <a:t>Нежельченко</a:t>
            </a:r>
            <a:r>
              <a:rPr lang="ru-RU" sz="2200" b="1" dirty="0" smtClean="0">
                <a:latin typeface="+mn-lt"/>
              </a:rPr>
              <a:t> Е.В.</a:t>
            </a:r>
            <a:br>
              <a:rPr lang="ru-RU" sz="2200" b="1" dirty="0" smtClean="0">
                <a:latin typeface="+mn-lt"/>
              </a:rPr>
            </a:br>
            <a:r>
              <a:rPr lang="ru-RU" sz="2200" b="1" dirty="0">
                <a:latin typeface="+mn-lt"/>
              </a:rPr>
              <a:t>к.э.н., доцент кафедры международного туризма и гостиничного бизнеса </a:t>
            </a:r>
            <a:r>
              <a:rPr lang="ru-RU" sz="2200" b="1" dirty="0" err="1" smtClean="0">
                <a:latin typeface="+mn-lt"/>
              </a:rPr>
              <a:t>Ясенок</a:t>
            </a:r>
            <a:r>
              <a:rPr lang="ru-RU" sz="2200" b="1" dirty="0" smtClean="0">
                <a:latin typeface="+mn-lt"/>
              </a:rPr>
              <a:t> С.Н.</a:t>
            </a:r>
            <a:r>
              <a:rPr lang="ru-RU" sz="2200" b="1" dirty="0">
                <a:latin typeface="+mn-lt"/>
              </a:rPr>
              <a:t/>
            </a:r>
            <a:br>
              <a:rPr lang="ru-RU" sz="2200" b="1" dirty="0">
                <a:latin typeface="+mn-lt"/>
              </a:rPr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dirty="0" smtClean="0"/>
          </a:p>
        </p:txBody>
      </p:sp>
      <p:pic>
        <p:nvPicPr>
          <p:cNvPr id="34822" name="Picture 6" descr="ag0001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260350"/>
            <a:ext cx="157321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179388" y="3213100"/>
          <a:ext cx="1247775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r:id="rId4" imgW="1285714" imgH="1428571" progId="">
                  <p:embed/>
                </p:oleObj>
              </mc:Choice>
              <mc:Fallback>
                <p:oleObj r:id="rId4" imgW="1285714" imgH="1428571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3213100"/>
                        <a:ext cx="1247775" cy="138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1"/>
          <p:cNvSpPr>
            <a:spLocks noChangeArrowheads="1"/>
          </p:cNvSpPr>
          <p:nvPr/>
        </p:nvSpPr>
        <p:spPr bwMode="auto">
          <a:xfrm>
            <a:off x="0" y="2771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827088" y="836613"/>
          <a:ext cx="124777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r:id="rId6" imgW="923810" imgH="952129" progId="">
                  <p:embed/>
                </p:oleObj>
              </mc:Choice>
              <mc:Fallback>
                <p:oleObj r:id="rId6" imgW="923810" imgH="952129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836613"/>
                        <a:ext cx="1247775" cy="131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4828" name="Object 12"/>
          <p:cNvGraphicFramePr>
            <a:graphicFrameLocks noChangeAspect="1"/>
          </p:cNvGraphicFramePr>
          <p:nvPr/>
        </p:nvGraphicFramePr>
        <p:xfrm>
          <a:off x="7092950" y="1341438"/>
          <a:ext cx="178117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8" imgW="5349875" imgH="2911475" progId="">
                  <p:embed/>
                </p:oleObj>
              </mc:Choice>
              <mc:Fallback>
                <p:oleObj r:id="rId8" imgW="5349875" imgH="2911475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1341438"/>
                        <a:ext cx="178117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15"/>
          <p:cNvSpPr>
            <a:spLocks noChangeArrowheads="1"/>
          </p:cNvSpPr>
          <p:nvPr/>
        </p:nvSpPr>
        <p:spPr bwMode="auto">
          <a:xfrm>
            <a:off x="0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6" name="Rectangle 17"/>
          <p:cNvSpPr>
            <a:spLocks noChangeArrowheads="1"/>
          </p:cNvSpPr>
          <p:nvPr/>
        </p:nvSpPr>
        <p:spPr bwMode="auto">
          <a:xfrm>
            <a:off x="0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0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4834" name="Object 18"/>
          <p:cNvGraphicFramePr>
            <a:graphicFrameLocks noChangeAspect="1"/>
          </p:cNvGraphicFramePr>
          <p:nvPr/>
        </p:nvGraphicFramePr>
        <p:xfrm>
          <a:off x="395288" y="5013325"/>
          <a:ext cx="11049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r:id="rId10" imgW="447501" imgH="447501" progId="">
                  <p:embed/>
                </p:oleObj>
              </mc:Choice>
              <mc:Fallback>
                <p:oleObj r:id="rId10" imgW="447501" imgH="447501" progId="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013325"/>
                        <a:ext cx="1104900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36" name="Picture 20" descr="ag00036_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524750" y="5013325"/>
            <a:ext cx="1276350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Rectangle 22"/>
          <p:cNvSpPr>
            <a:spLocks noChangeArrowheads="1"/>
          </p:cNvSpPr>
          <p:nvPr/>
        </p:nvSpPr>
        <p:spPr bwMode="auto">
          <a:xfrm>
            <a:off x="0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4839" name="Object 23"/>
          <p:cNvGraphicFramePr>
            <a:graphicFrameLocks noChangeAspect="1"/>
          </p:cNvGraphicFramePr>
          <p:nvPr/>
        </p:nvGraphicFramePr>
        <p:xfrm>
          <a:off x="5364163" y="260350"/>
          <a:ext cx="15144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13" imgW="971172" imgH="819048" progId="">
                  <p:embed/>
                </p:oleObj>
              </mc:Choice>
              <mc:Fallback>
                <p:oleObj r:id="rId13" imgW="971172" imgH="819048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60350"/>
                        <a:ext cx="1514475" cy="126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142984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Понятие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организационной культуры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более разумно, когда мы говорим об отдельной компании, фирме, организации. Ведь не всякая организация – корпорация.  </a:t>
            </a:r>
          </a:p>
          <a:p>
            <a:pPr indent="457200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образом, отдельные организации, входящие в корпорацию, могут иметь свою организационную культуру, однако она должна быть подчинена общей корпоративной культуре. </a:t>
            </a:r>
          </a:p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Корпоративная культура может включать в себя различные организационные субкультуры и выступать их связующим звеном (рис.1).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70968" y="928670"/>
            <a:ext cx="8072068" cy="5357850"/>
            <a:chOff x="3023" y="434"/>
            <a:chExt cx="6620" cy="4440"/>
          </a:xfrm>
        </p:grpSpPr>
        <p:grpSp>
          <p:nvGrpSpPr>
            <p:cNvPr id="23555" name="Group 3"/>
            <p:cNvGrpSpPr>
              <a:grpSpLocks/>
            </p:cNvGrpSpPr>
            <p:nvPr/>
          </p:nvGrpSpPr>
          <p:grpSpPr bwMode="auto">
            <a:xfrm>
              <a:off x="3489" y="839"/>
              <a:ext cx="5704" cy="3105"/>
              <a:chOff x="3625" y="704"/>
              <a:chExt cx="5704" cy="3105"/>
            </a:xfrm>
          </p:grpSpPr>
          <p:sp>
            <p:nvSpPr>
              <p:cNvPr id="23556" name="Text Box 4"/>
              <p:cNvSpPr txBox="1">
                <a:spLocks noChangeArrowheads="1"/>
              </p:cNvSpPr>
              <p:nvPr/>
            </p:nvSpPr>
            <p:spPr bwMode="auto">
              <a:xfrm>
                <a:off x="5663" y="704"/>
                <a:ext cx="1494" cy="540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Организация 1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(орг. культура 1)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57" name="Text Box 5"/>
              <p:cNvSpPr txBox="1">
                <a:spLocks noChangeArrowheads="1"/>
              </p:cNvSpPr>
              <p:nvPr/>
            </p:nvSpPr>
            <p:spPr bwMode="auto">
              <a:xfrm>
                <a:off x="3625" y="1919"/>
                <a:ext cx="1495" cy="540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Организация 2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(орг. культура 2)</a:t>
                </a:r>
                <a:endPara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58" name="Text Box 6"/>
              <p:cNvSpPr txBox="1">
                <a:spLocks noChangeArrowheads="1"/>
              </p:cNvSpPr>
              <p:nvPr/>
            </p:nvSpPr>
            <p:spPr bwMode="auto">
              <a:xfrm>
                <a:off x="5663" y="2324"/>
                <a:ext cx="1494" cy="540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Организация 3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(орг. культура 3)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59" name="Text Box 7"/>
              <p:cNvSpPr txBox="1">
                <a:spLocks noChangeArrowheads="1"/>
              </p:cNvSpPr>
              <p:nvPr/>
            </p:nvSpPr>
            <p:spPr bwMode="auto">
              <a:xfrm>
                <a:off x="7837" y="1919"/>
                <a:ext cx="1492" cy="540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Организация 4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(орг. культура 4)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0" name="Line 8"/>
              <p:cNvSpPr>
                <a:spLocks noChangeShapeType="1"/>
              </p:cNvSpPr>
              <p:nvPr/>
            </p:nvSpPr>
            <p:spPr bwMode="auto">
              <a:xfrm flipH="1">
                <a:off x="6478" y="1244"/>
                <a:ext cx="1" cy="9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61" name="Line 9"/>
              <p:cNvSpPr>
                <a:spLocks noChangeShapeType="1"/>
              </p:cNvSpPr>
              <p:nvPr/>
            </p:nvSpPr>
            <p:spPr bwMode="auto">
              <a:xfrm flipH="1">
                <a:off x="4440" y="974"/>
                <a:ext cx="1223" cy="8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62" name="Line 10"/>
              <p:cNvSpPr>
                <a:spLocks noChangeShapeType="1"/>
              </p:cNvSpPr>
              <p:nvPr/>
            </p:nvSpPr>
            <p:spPr bwMode="auto">
              <a:xfrm>
                <a:off x="7293" y="839"/>
                <a:ext cx="1359" cy="9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563" name="Text Box 11"/>
              <p:cNvSpPr txBox="1">
                <a:spLocks noChangeArrowheads="1"/>
              </p:cNvSpPr>
              <p:nvPr/>
            </p:nvSpPr>
            <p:spPr bwMode="auto">
              <a:xfrm>
                <a:off x="4440" y="3269"/>
                <a:ext cx="1495" cy="540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Организация 5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ru-RU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(орг. культура 1)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64" name="Line 12"/>
              <p:cNvSpPr>
                <a:spLocks noChangeShapeType="1"/>
              </p:cNvSpPr>
              <p:nvPr/>
            </p:nvSpPr>
            <p:spPr bwMode="auto">
              <a:xfrm flipH="1">
                <a:off x="5255" y="1244"/>
                <a:ext cx="545" cy="18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3565" name="Line 13"/>
            <p:cNvSpPr>
              <a:spLocks noChangeShapeType="1"/>
            </p:cNvSpPr>
            <p:nvPr/>
          </p:nvSpPr>
          <p:spPr bwMode="auto">
            <a:xfrm flipV="1">
              <a:off x="5935" y="2594"/>
              <a:ext cx="2443" cy="9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6" name="Line 14"/>
            <p:cNvSpPr>
              <a:spLocks noChangeShapeType="1"/>
            </p:cNvSpPr>
            <p:nvPr/>
          </p:nvSpPr>
          <p:spPr bwMode="auto">
            <a:xfrm flipV="1">
              <a:off x="7157" y="2324"/>
              <a:ext cx="545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>
              <a:off x="4305" y="2594"/>
              <a:ext cx="814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Text Box 16"/>
            <p:cNvSpPr txBox="1">
              <a:spLocks noChangeArrowheads="1"/>
            </p:cNvSpPr>
            <p:nvPr/>
          </p:nvSpPr>
          <p:spPr bwMode="auto">
            <a:xfrm>
              <a:off x="7293" y="3539"/>
              <a:ext cx="163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Корпоративная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культура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3082" y="434"/>
              <a:ext cx="6385" cy="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3082" y="434"/>
              <a:ext cx="0" cy="378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>
              <a:off x="9467" y="434"/>
              <a:ext cx="1" cy="378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3082" y="4201"/>
              <a:ext cx="6385" cy="0"/>
            </a:xfrm>
            <a:prstGeom prst="line">
              <a:avLst/>
            </a:prstGeom>
            <a:noFill/>
            <a:ln w="28575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3023" y="4484"/>
              <a:ext cx="6620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Рис.1.1 Корпоративная культура, объединяющая организационные культуры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857232"/>
            <a:ext cx="842968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Организационная культура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это обычный стиль-образ поведения в компании. Это система нематериальных факторов, определяющих каждый шаг и действие любого сотрудника компании. Она определяет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нормальное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поведение каждого сотрудника.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нормой для Вас является чистить зубы по утрам и здороваться, приходя на работу, вышестоящему руководству не нужно прилагать никаких усилий, чтобы Вы по утрам чистили зубы или здоровались. Не нужно это стимулировать. Нет необходимости контролировать.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обозначения менее устойчивых характеристик, в большей степени подверженных внешним и внутренним влияниям, используется понятие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организационный климат.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Например, при общей организационной культуре фирмы организационный климат в двух ее отделах может значительно различаться.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610136"/>
            <a:ext cx="857256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определений организационной культуры позволяет выявить ряд компонентов, являющихся бесспорными и наиболее часто упоминаемыми: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организационная культура - совокупность материальных, духовных, социальных ценностей, созданных и создаваемых сотрудниками компании в процессе трудовой деятельности и отражающих неповторимость, индивидуальность данной органи­зации;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этапа развития компании ценности могут существовать в различных формах: в форме предположений (на этапе активного поиска своей культуры), убеждений, установок и ценностных ориентаций (когда культура в основном сложилась), норм поведения, правил общения и стандартов трудовой деятельности (при полностью сформировавшейся культуре);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наиболее значимыми элементами культуры признаются ценности, миссия, цели компании, кодексы и нормы поведения, традиции и ритуалы;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ценности и элементы культуры не требуют доказательств, принимаются на веру, передаются от поколения к поколению, формируя корпоративный дух компании, соответствующий ее идеальным устремлениям;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большинство трактовок основано на понимании культуры в широком смысле слова.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57158" y="928670"/>
            <a:ext cx="85725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Организационную культуру компании следует рассматривать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единое социально-экономическое пространство, расположенное внутри компании,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рамках которого взаимодействие работников осуществляется на основе общих идей, представлений и ценностей, определяющих особенности их трудовой жизнедеятельности и обусловливающих своеобразие философии, идеологии и практики управления человеческими ресурсами компании.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некое социально-духовное поле компании, формирующееся под воздействием материальных и нематериальных, явных и скрытых, осознаваемых и неосознаваемых процессов и явлений, определяющих единство философии, идеологии, ценностей, подходов к решению проблем и поведения персонала компании и позволяющих организации продвигаться к успеху.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000100" y="642918"/>
            <a:ext cx="71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свойства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142984"/>
            <a:ext cx="9144000" cy="532453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81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Динамичность,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свойственная любой развивающейся культуре.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81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Системность,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указывающая на то, что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представляет собой достаточно сложную систему, объединяющую отдельные элементы в единое целое, руководствуясь определенной миссией в обществе и своими приоритетами.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81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3.Строгая структурированность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элементов, составляющих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их иерархическая соподчиненность, наличие у них собственной степени насущности и приоритетности.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81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Относительность,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выражающаяся в том, что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постоянно соотносит свои элементы как со своими собственными целями, так и с окружающей действительностью, другими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отмечая при этом свои слабые и сильные стороны, пересматривая и совершенствуя те или иные параметры.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813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Неоднородность: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может быть много локальных культур, отражающих дифференциацию культуры по уровням, отделам, подразделениям, возрастным группам, национальным группам и другим признакам и называемых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субкультурами.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Присутствуют, как правило, и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контркультуры,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которые отвергают общую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либо какой-либо из ее элементов.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62478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Разделяемость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юбая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существует и эффективно развивается лишь благодаря тому, что ее постулаты, нормы и ценности разделяются персоналом.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40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Факторы, влияющие на степень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разделяемости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ее членами: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40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набор и отбор персонала с учетом соответствия его ценностных ориентаций и целей нормам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40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социальная перспективность, экономическая успешность и стабильность работы предприятия, создающие у персонала уверенность в будущем, подтверждающие правильность выбранного курса и рождающие приверженность своей организации, ее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40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небольшая (в рамках объективной необходимости) текучесть, поскольку кратковременное пребывание в организации не дает человеку возможность осознать и освоить элементы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40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соответствие целей предприятия целям работника, прежде всего по наиболее полному удовлетворению потребностей обоих, закрепленное в основных элементах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401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в организации пакета таких эффективных мер и способов внедрения и поддержания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4013" algn="l"/>
              </a:tabLst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Разделяемость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базисом для роста сплоченности персонала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1357298"/>
            <a:ext cx="8643998" cy="13234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Адаптивность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т.е. ее способность оставаться устойчивой и противостоять негативным воздействиям, с одной стороны, и становиться частью положительных изменений, не теряя своей эффективности, с другой стороны.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714356"/>
            <a:ext cx="8572560" cy="47089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6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Функции организационной культуры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067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67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позволяет работнику реализовать в рамках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такие личностные мотивы, как любознательность, склонность к анализу и научным исследованиям, желание лучше осознать мир и свое в нем предназначение, определить свое место и статус в определенном коллективе людей, познать свое «я», свои сильные и слабые стороны и т.п.;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675" algn="l"/>
              </a:tabLst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ценностеобразующая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 людей взглядов и отношений к смыслу жизни и правильного понимания тех ценностей, которые предлагает окружающая среда.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067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коммуникационная 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установление и использование через познанные ценности, нормы делового поведения и этики общения эффективных коммуникационных потоков, обеспечивающих взаимопонимание, взаимодействие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единообразность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анализе и оценке любого вида информации, любого вида деятельности.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57158" y="1000108"/>
            <a:ext cx="8572560" cy="40626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7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нормативно-регулирующая -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благодаря своей интеграционной направленности ведет к идентификации работниками себя с организацией, задает регулирующие нормы поведения работников, делая это поведение предсказуемым и управляемым.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7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мотивирующая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принадлежность к сильной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уже сама по себе является мощным стимулом к росту производительности, желанию действовать в интересах и на благо своей организации.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7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инновационная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внешняя функция, помогающая организации выжить в условиях конкурентной борьбы, занять передовые позиции в экономике.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17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стабилизационная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азвитие системы социальной стабильности в организации, достижение общего согласия на основе объединяющего действия важнейших элементов культуры, роста сплоченности коллектива.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178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85720" y="500042"/>
            <a:ext cx="850112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 изучения дисциплины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корпоративной культуры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культуры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Уровни и стратегии изучения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культуры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Субкультуры в организациях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28680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 </a:t>
            </a:r>
            <a:endParaRPr lang="ru-RU" sz="2000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4282" y="642918"/>
            <a:ext cx="8643998" cy="50167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Принципы формирования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компании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комплексности представлений о назначении экономической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системы организации: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должна выражать не только отношения между членами какой-либо производственной или хозяйственной системы, но и комплекс представлений о назначении данной системы в целом и ее членов, целях, характере продукции и рынках, которые определяют эффективность функционирования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первоочередности определения ценностей и философии компании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процессу формирования культуры всегда должно предшествовать предварительное определение ценностей и философии, которые будут приемлемы и желаемы для данной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историчности: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не поддается простому манипулированию; она складывается годами и десятилетиями и сама в значительной мере определяет характер экономической системы и стиль управления на производстве.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82341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4488" algn="l"/>
              </a:tabLst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отрицания силового воздействия</a:t>
            </a:r>
            <a:r>
              <a:rPr lang="ru-RU" sz="20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нельзя искусственно навязывать слабой культуре, свойственной какой-либо экономической системе, сильную или корректировать ее. Сильная культура, как и слабая, может быть в одном случае эффективной, а в другом неэффективной - все зависит от конкретных условий.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44488" algn="l"/>
              </a:tabLst>
            </a:pPr>
            <a:r>
              <a:rPr lang="ru-RU" sz="2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 комплексности оценки: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оценка воздействия культуры на эффективность функционирования компании должна базироваться на комплексном подходе.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828680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5"/>
            <a:ext cx="871543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 </a:t>
            </a:r>
            <a:endParaRPr lang="ru-RU" sz="2000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0" y="1071546"/>
            <a:ext cx="850112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организационной культуры требует учета постепенности, эволюционного характера ее развития и осуществляется с помощью следующих мер: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 называемое символическое руководство, т.е. создание символических фигур и образов руководителей, воплощающих лучшие ценности и нормы организации;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наиболее существенных организационных ценностей и норм;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и расширение в организации локальных «островков», на которые распространяются определенные ценности;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изменение поведения сотрудников в связи с реальными успехами организации;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знаков корпоративной культуры, выражающих ценности и нормы;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50838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комбинирование директивных и косвенных способов формирования корпоративной культуры.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14282" y="671691"/>
            <a:ext cx="8643998" cy="5509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4488" algn="l"/>
                <a:tab pos="539750" algn="l"/>
              </a:tabLs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Процесс формирования организационной культуры предусматривает следующие подходы: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  <a:tab pos="539750" algn="l"/>
              </a:tabLst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миссии, связанной с производством или обслуживанием, определение социальной миссии, принципов подбора персонала, направленности внутренней культуры организации на удовлетворение потребностей ее членов;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  <a:tab pos="539750" algn="l"/>
              </a:tabLst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когнитивный (обеспечение знаниями)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ориентирует на планирование карьеры и развитие персонала, включая самые нижние уровни иерархии, на существование системы предложений по усовершенствованию деятельности организации и каждого ее члена, на стратегическую направленность, неформальные модели лидерств;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4488" algn="l"/>
                <a:tab pos="539750" algn="l"/>
              </a:tabLst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символический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предполагает наличие в организации особого языка, символических действий, специальных церемоний, фиксированной истории организации, легенд, символических фигур (людей) и т.п.;</a:t>
            </a:r>
            <a:endParaRPr kumimoji="0" lang="ru-RU" sz="2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344488" algn="l"/>
                <a:tab pos="539750" algn="l"/>
              </a:tabLst>
            </a:pPr>
            <a:r>
              <a:rPr kumimoji="0" lang="ru-RU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побуждающий</a:t>
            </a:r>
            <a:r>
              <a:rPr lang="ru-RU" sz="22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ru-RU" sz="2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привлекает особое внимание организаций к системе мотивирования работников.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84297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57158" y="714356"/>
            <a:ext cx="835824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Каким же образом создается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практике?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Каждая фирма разными путями приходит к осознанию необходимости создания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процесс ее формирования состоит в основном из следующих этапов.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Основатель (или основатели) принимает (принимают) решение о создании новой компании.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Вокруг основателя создается базовая группа единомышленников, разделяющих его идеи и готовых ради этих идей работать, тратить деньги и энергию, рисковать, продвигая их в жизнь.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Начинаются действия по созданию организации: изыскиваются средства (финансовые, материальные), приобретаются патенты и лицензии, регистрируется компания, арендуется помещение для работы, решаются организационные вопросы по приведению этого помещения в пригодное для работы состояние.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14290"/>
            <a:ext cx="835827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0" y="928670"/>
            <a:ext cx="8929718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Происходят набор и отбор персонала, при этом главное требование - соответствие персонала главной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бизнес-идее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предприятия и его основным ценностям. </a:t>
            </a:r>
          </a:p>
          <a:p>
            <a:pPr marL="0" marR="0" lvl="0" indent="4572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начинает формироваться единство будущих членов коллектива, которое станет фундаментом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поскольку если индивидуум в большей степени руководствуется своими интересами и потребностями, то коллективом правят идеи.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Начинается детальная проработка проблем внешней адаптации и внутренней интеграции как основных направлений формирования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Главная роль в разработке основ будущей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принадлежит основателю фирмы. Его качества, убеждения, а также опыт, формирующий характер 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мировоззрение, определяют индивидуальный и глубоко личностный подход к постановке целей предприятия, разработке его стратегии, определению важнейших параметров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ее ценностей.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14290"/>
            <a:ext cx="842971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Принципы и процесс формирования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57256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Уровни и стратегии изучения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культуры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orgculture_image00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928670"/>
            <a:ext cx="814393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r>
              <a:rPr lang="ru-RU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Уровни организационной культуры </a:t>
            </a:r>
            <a:br>
              <a:rPr lang="ru-RU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(по Эдгару Шейну)</a:t>
            </a:r>
            <a:r>
              <a:rPr lang="ru-RU" sz="4000" smtClean="0"/>
              <a:t> 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2339975" y="2133600"/>
            <a:ext cx="3168650" cy="935038"/>
          </a:xfrm>
          <a:prstGeom prst="rect">
            <a:avLst/>
          </a:prstGeom>
          <a:solidFill>
            <a:schemeClr val="accent2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I</a:t>
            </a:r>
            <a:r>
              <a:rPr lang="ru-RU" b="1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ru-RU" sz="2800" b="1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ПОВЕРХНОСТНЫЙ</a:t>
            </a:r>
            <a:br>
              <a:rPr lang="ru-RU" sz="2000" b="1">
                <a:solidFill>
                  <a:srgbClr val="FFFFFF"/>
                </a:solidFill>
                <a:latin typeface="Tahoma" pitchFamily="34" charset="0"/>
              </a:rPr>
            </a:b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“символический”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1979613" y="3284538"/>
            <a:ext cx="3816350" cy="1008062"/>
          </a:xfrm>
          <a:prstGeom prst="rect">
            <a:avLst/>
          </a:prstGeom>
          <a:solidFill>
            <a:schemeClr val="accent2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II</a:t>
            </a:r>
            <a:endParaRPr lang="en-US" sz="2000" b="1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spcAft>
                <a:spcPts val="600"/>
              </a:spcAft>
              <a:defRPr/>
            </a:pP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ПОДПОВЕРХНОСТНЫЙ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1762125" y="4581525"/>
            <a:ext cx="4322763" cy="935038"/>
          </a:xfrm>
          <a:prstGeom prst="rect">
            <a:avLst/>
          </a:prstGeom>
          <a:solidFill>
            <a:schemeClr val="accent2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III</a:t>
            </a:r>
            <a:endParaRPr lang="en-US" sz="2000" b="1">
              <a:solidFill>
                <a:srgbClr val="FFFFFF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ru-RU" sz="2000" b="1">
                <a:solidFill>
                  <a:srgbClr val="FFFFFF"/>
                </a:solidFill>
                <a:latin typeface="Tahoma" pitchFamily="34" charset="0"/>
              </a:rPr>
              <a:t>ГЛУБИННЫЙ</a:t>
            </a:r>
          </a:p>
        </p:txBody>
      </p:sp>
      <p:sp>
        <p:nvSpPr>
          <p:cNvPr id="35873" name="AutoShape 33"/>
          <p:cNvSpPr>
            <a:spLocks noChangeArrowheads="1"/>
          </p:cNvSpPr>
          <p:nvPr/>
        </p:nvSpPr>
        <p:spPr bwMode="auto">
          <a:xfrm>
            <a:off x="6227763" y="1773238"/>
            <a:ext cx="2663825" cy="1439862"/>
          </a:xfrm>
          <a:prstGeom prst="wedgeRoundRectCallout">
            <a:avLst>
              <a:gd name="adj1" fmla="val -90824"/>
              <a:gd name="adj2" fmla="val 36991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10000"/>
              </a:lnSpc>
              <a:spcBef>
                <a:spcPct val="40000"/>
              </a:spcBef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То, что воспринимается человеческими чувствами</a:t>
            </a:r>
            <a:endParaRPr lang="ru-RU" sz="1800">
              <a:latin typeface="Arial" charset="0"/>
            </a:endParaRPr>
          </a:p>
        </p:txBody>
      </p:sp>
      <p:sp>
        <p:nvSpPr>
          <p:cNvPr id="35874" name="AutoShape 34"/>
          <p:cNvSpPr>
            <a:spLocks noChangeArrowheads="1"/>
          </p:cNvSpPr>
          <p:nvPr/>
        </p:nvSpPr>
        <p:spPr bwMode="auto">
          <a:xfrm>
            <a:off x="6084888" y="1773238"/>
            <a:ext cx="2879725" cy="2879725"/>
          </a:xfrm>
          <a:prstGeom prst="wedgeRoundRectCallout">
            <a:avLst>
              <a:gd name="adj1" fmla="val -64829"/>
              <a:gd name="adj2" fmla="val 33574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10000"/>
              </a:lnSpc>
              <a:spcBef>
                <a:spcPct val="40000"/>
              </a:spcBef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Верования и ценности, </a:t>
            </a:r>
            <a:br>
              <a:rPr lang="ru-RU" sz="1800" b="1">
                <a:solidFill>
                  <a:schemeClr val="tx2"/>
                </a:solidFill>
                <a:latin typeface="Arial" charset="0"/>
              </a:rPr>
            </a:br>
            <a:r>
              <a:rPr lang="ru-RU" sz="1800" b="1">
                <a:solidFill>
                  <a:schemeClr val="tx2"/>
                </a:solidFill>
                <a:latin typeface="Arial" charset="0"/>
              </a:rPr>
              <a:t>сознательно разделяемые </a:t>
            </a:r>
            <a:br>
              <a:rPr lang="ru-RU" sz="1800" b="1">
                <a:solidFill>
                  <a:schemeClr val="tx2"/>
                </a:solidFill>
                <a:latin typeface="Arial" charset="0"/>
              </a:rPr>
            </a:br>
            <a:r>
              <a:rPr lang="ru-RU" sz="1800" b="1">
                <a:solidFill>
                  <a:schemeClr val="tx2"/>
                </a:solidFill>
                <a:latin typeface="Arial" charset="0"/>
              </a:rPr>
              <a:t>членами организации</a:t>
            </a:r>
          </a:p>
        </p:txBody>
      </p:sp>
      <p:sp>
        <p:nvSpPr>
          <p:cNvPr id="35875" name="AutoShape 35"/>
          <p:cNvSpPr>
            <a:spLocks noChangeArrowheads="1"/>
          </p:cNvSpPr>
          <p:nvPr/>
        </p:nvSpPr>
        <p:spPr bwMode="auto">
          <a:xfrm>
            <a:off x="6084888" y="1773238"/>
            <a:ext cx="2879725" cy="2879725"/>
          </a:xfrm>
          <a:prstGeom prst="wedgeRoundRectCallout">
            <a:avLst>
              <a:gd name="adj1" fmla="val -63782"/>
              <a:gd name="adj2" fmla="val 65106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10000"/>
              </a:lnSpc>
              <a:spcBef>
                <a:spcPct val="40000"/>
              </a:spcBef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Скрытые предположения </a:t>
            </a:r>
            <a:br>
              <a:rPr lang="ru-RU" sz="1800" b="1">
                <a:solidFill>
                  <a:schemeClr val="tx2"/>
                </a:solidFill>
                <a:latin typeface="Arial" charset="0"/>
              </a:rPr>
            </a:br>
            <a:r>
              <a:rPr lang="ru-RU" sz="1800" b="1">
                <a:solidFill>
                  <a:schemeClr val="tx2"/>
                </a:solidFill>
                <a:latin typeface="Arial" charset="0"/>
              </a:rPr>
              <a:t>и атрибуты поведения, </a:t>
            </a:r>
            <a:br>
              <a:rPr lang="ru-RU" sz="1800" b="1">
                <a:solidFill>
                  <a:schemeClr val="tx2"/>
                </a:solidFill>
                <a:latin typeface="Arial" charset="0"/>
              </a:rPr>
            </a:br>
            <a:r>
              <a:rPr lang="ru-RU" sz="1800" b="1">
                <a:solidFill>
                  <a:schemeClr val="tx2"/>
                </a:solidFill>
                <a:latin typeface="Arial" charset="0"/>
              </a:rPr>
              <a:t>которые неосознанно </a:t>
            </a:r>
            <a:br>
              <a:rPr lang="ru-RU" sz="1800" b="1">
                <a:solidFill>
                  <a:schemeClr val="tx2"/>
                </a:solidFill>
                <a:latin typeface="Arial" charset="0"/>
              </a:rPr>
            </a:br>
            <a:r>
              <a:rPr lang="ru-RU" sz="1800" b="1">
                <a:solidFill>
                  <a:schemeClr val="tx2"/>
                </a:solidFill>
                <a:latin typeface="Arial" charset="0"/>
              </a:rPr>
              <a:t>принимаются на веру</a:t>
            </a:r>
          </a:p>
        </p:txBody>
      </p:sp>
      <p:sp>
        <p:nvSpPr>
          <p:cNvPr id="2066" name="Rectangle 48"/>
          <p:cNvSpPr>
            <a:spLocks noChangeArrowheads="1"/>
          </p:cNvSpPr>
          <p:nvPr/>
        </p:nvSpPr>
        <p:spPr bwMode="auto">
          <a:xfrm>
            <a:off x="0" y="2909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7" name="Rectangle 5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8" name="Rectangle 52"/>
          <p:cNvSpPr>
            <a:spLocks noChangeArrowheads="1"/>
          </p:cNvSpPr>
          <p:nvPr/>
        </p:nvSpPr>
        <p:spPr bwMode="auto">
          <a:xfrm>
            <a:off x="0" y="2967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50825" y="1341438"/>
            <a:ext cx="2089150" cy="2016125"/>
            <a:chOff x="113" y="799"/>
            <a:chExt cx="1470" cy="1454"/>
          </a:xfrm>
        </p:grpSpPr>
        <p:grpSp>
          <p:nvGrpSpPr>
            <p:cNvPr id="3" name="Group 46"/>
            <p:cNvGrpSpPr>
              <a:grpSpLocks/>
            </p:cNvGrpSpPr>
            <p:nvPr/>
          </p:nvGrpSpPr>
          <p:grpSpPr bwMode="auto">
            <a:xfrm>
              <a:off x="113" y="1570"/>
              <a:ext cx="670" cy="683"/>
              <a:chOff x="3917" y="344"/>
              <a:chExt cx="806" cy="864"/>
            </a:xfrm>
          </p:grpSpPr>
          <p:sp>
            <p:nvSpPr>
              <p:cNvPr id="35876" name="Text Box 36"/>
              <p:cNvSpPr txBox="1">
                <a:spLocks noChangeArrowheads="1"/>
              </p:cNvSpPr>
              <p:nvPr/>
            </p:nvSpPr>
            <p:spPr bwMode="auto">
              <a:xfrm>
                <a:off x="3917" y="342"/>
                <a:ext cx="633" cy="752"/>
              </a:xfrm>
              <a:prstGeom prst="rect">
                <a:avLst/>
              </a:prstGeom>
              <a:solidFill>
                <a:srgbClr val="FFFFFF"/>
              </a:solidFill>
              <a:ln w="76200">
                <a:solidFill>
                  <a:srgbClr val="00808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83" name="AutoShape 37"/>
              <p:cNvSpPr>
                <a:spLocks noChangeArrowheads="1"/>
              </p:cNvSpPr>
              <p:nvPr/>
            </p:nvSpPr>
            <p:spPr bwMode="auto">
              <a:xfrm>
                <a:off x="4090" y="978"/>
                <a:ext cx="633" cy="230"/>
              </a:xfrm>
              <a:prstGeom prst="ribbon">
                <a:avLst>
                  <a:gd name="adj1" fmla="val 12500"/>
                  <a:gd name="adj2" fmla="val 500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pic>
            <p:nvPicPr>
              <p:cNvPr id="2084" name="Picture 42" descr="pe02077a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14" y="436"/>
                <a:ext cx="486" cy="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aphicFrame>
          <p:nvGraphicFramePr>
            <p:cNvPr id="2056" name="Object 47"/>
            <p:cNvGraphicFramePr>
              <a:graphicFrameLocks noChangeAspect="1"/>
            </p:cNvGraphicFramePr>
            <p:nvPr/>
          </p:nvGraphicFramePr>
          <p:xfrm>
            <a:off x="498" y="1298"/>
            <a:ext cx="522" cy="6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2" r:id="rId4" imgW="2827338" imgH="3497263" progId="">
                    <p:embed/>
                  </p:oleObj>
                </mc:Choice>
                <mc:Fallback>
                  <p:oleObj r:id="rId4" imgW="2827338" imgH="3497263" progId="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" y="1298"/>
                          <a:ext cx="522" cy="6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7" name="Object 49"/>
            <p:cNvGraphicFramePr>
              <a:graphicFrameLocks noChangeAspect="1"/>
            </p:cNvGraphicFramePr>
            <p:nvPr/>
          </p:nvGraphicFramePr>
          <p:xfrm>
            <a:off x="839" y="949"/>
            <a:ext cx="744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3" r:id="rId6" imgW="4519613" imgH="3467100" progId="">
                    <p:embed/>
                  </p:oleObj>
                </mc:Choice>
                <mc:Fallback>
                  <p:oleObj r:id="rId6" imgW="4519613" imgH="3467100" progId="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" y="949"/>
                          <a:ext cx="744" cy="5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8" name="Object 51"/>
            <p:cNvGraphicFramePr>
              <a:graphicFrameLocks noChangeAspect="1"/>
            </p:cNvGraphicFramePr>
            <p:nvPr/>
          </p:nvGraphicFramePr>
          <p:xfrm>
            <a:off x="113" y="799"/>
            <a:ext cx="690" cy="5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4" r:id="rId8" imgW="971172" imgH="819048" progId="">
                    <p:embed/>
                  </p:oleObj>
                </mc:Choice>
                <mc:Fallback>
                  <p:oleObj r:id="rId8" imgW="971172" imgH="819048" progId="">
                    <p:embed/>
                    <p:pic>
                      <p:nvPicPr>
                        <p:cNvPr id="0" name="Object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" y="799"/>
                          <a:ext cx="690" cy="5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70" name="Rectangle 57"/>
          <p:cNvSpPr>
            <a:spLocks noChangeArrowheads="1"/>
          </p:cNvSpPr>
          <p:nvPr/>
        </p:nvSpPr>
        <p:spPr bwMode="auto">
          <a:xfrm>
            <a:off x="0" y="2905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1" name="Rectangle 59"/>
          <p:cNvSpPr>
            <a:spLocks noChangeArrowheads="1"/>
          </p:cNvSpPr>
          <p:nvPr/>
        </p:nvSpPr>
        <p:spPr bwMode="auto">
          <a:xfrm>
            <a:off x="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34925" y="2997200"/>
            <a:ext cx="1935163" cy="2016125"/>
            <a:chOff x="22" y="1888"/>
            <a:chExt cx="1189" cy="1270"/>
          </a:xfrm>
        </p:grpSpPr>
        <p:pic>
          <p:nvPicPr>
            <p:cNvPr id="2079" name="Picture 62" descr="ag00066_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28" y="2558"/>
              <a:ext cx="438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2054" name="Object 56"/>
            <p:cNvGraphicFramePr>
              <a:graphicFrameLocks noChangeAspect="1"/>
            </p:cNvGraphicFramePr>
            <p:nvPr/>
          </p:nvGraphicFramePr>
          <p:xfrm>
            <a:off x="839" y="1888"/>
            <a:ext cx="372" cy="5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5" r:id="rId11" imgW="2255838" imgH="3173413" progId="">
                    <p:embed/>
                  </p:oleObj>
                </mc:Choice>
                <mc:Fallback>
                  <p:oleObj r:id="rId11" imgW="2255838" imgH="3173413" progId="">
                    <p:embed/>
                    <p:pic>
                      <p:nvPicPr>
                        <p:cNvPr id="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9" y="1888"/>
                          <a:ext cx="372" cy="52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5" name="Object 58"/>
            <p:cNvGraphicFramePr>
              <a:graphicFrameLocks noChangeAspect="1"/>
            </p:cNvGraphicFramePr>
            <p:nvPr/>
          </p:nvGraphicFramePr>
          <p:xfrm>
            <a:off x="436" y="1990"/>
            <a:ext cx="539" cy="5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6" r:id="rId13" imgW="1323810" imgH="1428571" progId="">
                    <p:embed/>
                  </p:oleObj>
                </mc:Choice>
                <mc:Fallback>
                  <p:oleObj r:id="rId13" imgW="1323810" imgH="1428571" progId="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" y="1990"/>
                          <a:ext cx="539" cy="5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080" name="Picture 64" descr="pe03329a"/>
            <p:cNvPicPr>
              <a:picLocks noChangeAspect="1" noChangeArrowheads="1"/>
            </p:cNvPicPr>
            <p:nvPr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2" y="2478"/>
              <a:ext cx="600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73" name="Rectangle 68"/>
          <p:cNvSpPr>
            <a:spLocks noChangeArrowheads="1"/>
          </p:cNvSpPr>
          <p:nvPr/>
        </p:nvSpPr>
        <p:spPr bwMode="auto">
          <a:xfrm>
            <a:off x="0" y="2981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4" name="Rectangle 70"/>
          <p:cNvSpPr>
            <a:spLocks noChangeArrowheads="1"/>
          </p:cNvSpPr>
          <p:nvPr/>
        </p:nvSpPr>
        <p:spPr bwMode="auto">
          <a:xfrm>
            <a:off x="0" y="2900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5" name="Rectangle 72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6" name="Rectangle 74"/>
          <p:cNvSpPr>
            <a:spLocks noChangeArrowheads="1"/>
          </p:cNvSpPr>
          <p:nvPr/>
        </p:nvSpPr>
        <p:spPr bwMode="auto">
          <a:xfrm>
            <a:off x="0" y="2862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323850" y="5084763"/>
            <a:ext cx="4816475" cy="1422400"/>
            <a:chOff x="204" y="3203"/>
            <a:chExt cx="3034" cy="896"/>
          </a:xfrm>
        </p:grpSpPr>
        <p:graphicFrame>
          <p:nvGraphicFramePr>
            <p:cNvPr id="2050" name="Object 67"/>
            <p:cNvGraphicFramePr>
              <a:graphicFrameLocks noChangeAspect="1"/>
            </p:cNvGraphicFramePr>
            <p:nvPr/>
          </p:nvGraphicFramePr>
          <p:xfrm>
            <a:off x="1020" y="3566"/>
            <a:ext cx="681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7" r:id="rId16" imgW="1428571" imgH="1075906" progId="">
                    <p:embed/>
                  </p:oleObj>
                </mc:Choice>
                <mc:Fallback>
                  <p:oleObj r:id="rId16" imgW="1428571" imgH="1075906" progId="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3566"/>
                          <a:ext cx="681" cy="5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1" name="Object 69"/>
            <p:cNvGraphicFramePr>
              <a:graphicFrameLocks noChangeAspect="1"/>
            </p:cNvGraphicFramePr>
            <p:nvPr/>
          </p:nvGraphicFramePr>
          <p:xfrm>
            <a:off x="204" y="3203"/>
            <a:ext cx="726" cy="6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8" r:id="rId18" imgW="1428571" imgH="1276190" progId="">
                    <p:embed/>
                  </p:oleObj>
                </mc:Choice>
                <mc:Fallback>
                  <p:oleObj r:id="rId18" imgW="1428571" imgH="1276190" progId="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" y="3203"/>
                          <a:ext cx="726" cy="6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2" name="Object 71"/>
            <p:cNvGraphicFramePr>
              <a:graphicFrameLocks noChangeAspect="1"/>
            </p:cNvGraphicFramePr>
            <p:nvPr/>
          </p:nvGraphicFramePr>
          <p:xfrm>
            <a:off x="1746" y="3517"/>
            <a:ext cx="862" cy="5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39" r:id="rId20" imgW="1428571" imgH="961905" progId="">
                    <p:embed/>
                  </p:oleObj>
                </mc:Choice>
                <mc:Fallback>
                  <p:oleObj r:id="rId20" imgW="1428571" imgH="961905" progId="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46" y="3517"/>
                          <a:ext cx="862" cy="5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73"/>
            <p:cNvGraphicFramePr>
              <a:graphicFrameLocks noChangeAspect="1"/>
            </p:cNvGraphicFramePr>
            <p:nvPr/>
          </p:nvGraphicFramePr>
          <p:xfrm>
            <a:off x="2608" y="3385"/>
            <a:ext cx="630" cy="7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0" r:id="rId22" imgW="1257143" imgH="1428571" progId="">
                    <p:embed/>
                  </p:oleObj>
                </mc:Choice>
                <mc:Fallback>
                  <p:oleObj r:id="rId22" imgW="1257143" imgH="1428571" progId="">
                    <p:embed/>
                    <p:pic>
                      <p:nvPicPr>
                        <p:cNvPr id="0" name="Object 7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" y="3385"/>
                          <a:ext cx="630" cy="7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916" name="AutoShape 76"/>
          <p:cNvSpPr>
            <a:spLocks noChangeArrowheads="1"/>
          </p:cNvSpPr>
          <p:nvPr/>
        </p:nvSpPr>
        <p:spPr bwMode="auto">
          <a:xfrm>
            <a:off x="5940425" y="1628775"/>
            <a:ext cx="3168650" cy="4968875"/>
          </a:xfrm>
          <a:prstGeom prst="wedgeRoundRectCallout">
            <a:avLst>
              <a:gd name="adj1" fmla="val -40028"/>
              <a:gd name="adj2" fmla="val -56102"/>
              <a:gd name="adj3" fmla="val 16667"/>
            </a:avLst>
          </a:prstGeom>
          <a:solidFill>
            <a:srgbClr val="FFFFFF"/>
          </a:solidFill>
          <a:ln w="9525">
            <a:solidFill>
              <a:srgbClr val="8383AD">
                <a:alpha val="65097"/>
              </a:srgb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10000"/>
              </a:lnSpc>
              <a:spcBef>
                <a:spcPct val="40000"/>
              </a:spcBef>
            </a:pPr>
            <a:r>
              <a:rPr lang="ru-RU" sz="1800" b="1" dirty="0">
                <a:solidFill>
                  <a:schemeClr val="tx2"/>
                </a:solidFill>
                <a:latin typeface="Arial" charset="0"/>
              </a:rPr>
              <a:t>Познание любой организации начинается с ознакомления с поверхностным уровнем ее культуры, затем идет следующий, </a:t>
            </a:r>
            <a:r>
              <a:rPr lang="ru-RU" sz="1800" b="1" dirty="0" err="1">
                <a:solidFill>
                  <a:schemeClr val="tx2"/>
                </a:solidFill>
                <a:latin typeface="Arial" charset="0"/>
              </a:rPr>
              <a:t>подповерхностный</a:t>
            </a:r>
            <a:r>
              <a:rPr lang="ru-RU" sz="1800" b="1" dirty="0">
                <a:solidFill>
                  <a:schemeClr val="tx2"/>
                </a:solidFill>
                <a:latin typeface="Arial" charset="0"/>
              </a:rPr>
              <a:t> уровень, который касается ценностей, и в самой сердцевине находиться глубинный уровень, который вмещает тайные предположения</a:t>
            </a:r>
            <a:r>
              <a:rPr lang="ru-RU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14282" y="214290"/>
            <a:ext cx="857256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Уровни и стратегии изучения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культуры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5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58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5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58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59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7" grpId="0" animBg="1"/>
      <p:bldP spid="35869" grpId="0" animBg="1"/>
      <p:bldP spid="35870" grpId="0" animBg="1"/>
      <p:bldP spid="35873" grpId="0" animBg="1"/>
      <p:bldP spid="35874" grpId="0" animBg="1"/>
      <p:bldP spid="35875" grpId="0" animBg="1"/>
      <p:bldP spid="35916" grpId="0" animBg="1"/>
      <p:bldP spid="35916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836613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6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Объективная и субъективная стороны организационной культуры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708275"/>
            <a:ext cx="7772400" cy="3675063"/>
          </a:xfrm>
        </p:spPr>
        <p:txBody>
          <a:bodyPr/>
          <a:lstStyle/>
          <a:p>
            <a:pPr eaLnBrk="1" hangingPunct="1"/>
            <a:r>
              <a:rPr lang="ru-RU" b="1" smtClean="0"/>
              <a:t>Соответственно тому, какие из указанных уровней изучаются, существует деление организационных культур на субъективные и объективные</a:t>
            </a:r>
            <a:r>
              <a:rPr lang="ru-RU" smtClean="0"/>
              <a:t> </a:t>
            </a:r>
            <a:r>
              <a:rPr lang="ru-RU" b="1" smtClean="0"/>
              <a:t>элементы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14290"/>
            <a:ext cx="857256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Уровни и стратегии изучения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культуры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2051050" y="620713"/>
            <a:ext cx="4976813" cy="479425"/>
          </a:xfrm>
          <a:prstGeom prst="rect">
            <a:avLst/>
          </a:prstGeom>
          <a:solidFill>
            <a:schemeClr val="folHlink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ЭЛЕМЕНТЫ</a:t>
            </a:r>
            <a:r>
              <a:rPr lang="ru-RU"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ОРГАНИЗАЦИОННОЙ КУЛЬТУРЫ</a:t>
            </a:r>
            <a:endParaRPr lang="ru-RU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19818" name="Text Box 10"/>
          <p:cNvSpPr txBox="1">
            <a:spLocks noChangeArrowheads="1"/>
          </p:cNvSpPr>
          <p:nvPr/>
        </p:nvSpPr>
        <p:spPr bwMode="auto">
          <a:xfrm>
            <a:off x="1422400" y="1557338"/>
            <a:ext cx="3005138" cy="27225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sz="1600" b="1" u="sng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СУБЪЕКТИВНЫЕ </a:t>
            </a:r>
          </a:p>
          <a:p>
            <a:pPr algn="ctr">
              <a:defRPr/>
            </a:pPr>
            <a:endParaRPr lang="ru-RU" sz="1000" b="1" u="sng">
              <a:solidFill>
                <a:srgbClr val="0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spcBef>
                <a:spcPts val="400"/>
              </a:spcBef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Герои организации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Мифы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Истории об организации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Истории о лидерах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Организационные табу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Обряды и ритуалы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Язык общения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Лозунги</a:t>
            </a:r>
            <a:endParaRPr lang="ru-RU" sz="1600">
              <a:latin typeface="Arial" charset="0"/>
            </a:endParaRPr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4643438" y="1557338"/>
            <a:ext cx="3313112" cy="3527425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sz="1600" b="1" u="sng">
                <a:solidFill>
                  <a:srgbClr val="0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ОБЪЕКТИВНЫЕ </a:t>
            </a:r>
          </a:p>
          <a:p>
            <a:pPr algn="ctr">
              <a:defRPr/>
            </a:pPr>
            <a:endParaRPr lang="ru-RU" sz="1200" b="1">
              <a:solidFill>
                <a:srgbClr val="000080"/>
              </a:solidFill>
              <a:latin typeface="Tahoma" pitchFamily="34" charset="0"/>
            </a:endParaRP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Месторасположение  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организации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Архитектура здания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Дизайн помещений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Рабочие помещения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Оборудование и мебель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Цвета и объем пространства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Удобства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Кафетерий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Комнаты приема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Автомобили и парковки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WWW</a:t>
            </a:r>
          </a:p>
        </p:txBody>
      </p:sp>
      <p:sp>
        <p:nvSpPr>
          <p:cNvPr id="119813" name="AutoShape 5"/>
          <p:cNvSpPr>
            <a:spLocks noChangeArrowheads="1"/>
          </p:cNvSpPr>
          <p:nvPr/>
        </p:nvSpPr>
        <p:spPr bwMode="auto">
          <a:xfrm>
            <a:off x="793750" y="795338"/>
            <a:ext cx="892175" cy="1277937"/>
          </a:xfrm>
          <a:prstGeom prst="curvedRightArrow">
            <a:avLst>
              <a:gd name="adj1" fmla="val 28648"/>
              <a:gd name="adj2" fmla="val 57295"/>
              <a:gd name="adj3" fmla="val 33333"/>
            </a:avLst>
          </a:prstGeom>
          <a:solidFill>
            <a:schemeClr val="folHlink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9814" name="AutoShape 6"/>
          <p:cNvSpPr>
            <a:spLocks noChangeArrowheads="1"/>
          </p:cNvSpPr>
          <p:nvPr/>
        </p:nvSpPr>
        <p:spPr bwMode="auto">
          <a:xfrm>
            <a:off x="7496175" y="795338"/>
            <a:ext cx="892175" cy="1276350"/>
          </a:xfrm>
          <a:prstGeom prst="curvedLeftArrow">
            <a:avLst>
              <a:gd name="adj1" fmla="val 28612"/>
              <a:gd name="adj2" fmla="val 57224"/>
              <a:gd name="adj3" fmla="val 33333"/>
            </a:avLst>
          </a:prstGeom>
          <a:solidFill>
            <a:schemeClr val="folHlink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179388" y="4391025"/>
            <a:ext cx="2016125" cy="4778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Служат основой формирования …</a:t>
            </a:r>
            <a:endParaRPr lang="ru-RU" sz="1400"/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179388" y="4365625"/>
            <a:ext cx="2219325" cy="479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Создают больше возможностей для …</a:t>
            </a:r>
            <a:endParaRPr lang="ru-RU" sz="1400"/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971550" y="4941888"/>
            <a:ext cx="3384550" cy="16557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sz="1600" b="1">
                <a:solidFill>
                  <a:srgbClr val="000080"/>
                </a:solidFill>
                <a:latin typeface="Tahoma" pitchFamily="34" charset="0"/>
              </a:rPr>
              <a:t>… управленческой культуры</a:t>
            </a:r>
          </a:p>
          <a:p>
            <a:pPr algn="ctr">
              <a:defRPr/>
            </a:pPr>
            <a:endParaRPr lang="ru-RU" sz="1600" b="1">
              <a:solidFill>
                <a:srgbClr val="000080"/>
              </a:solidFill>
              <a:latin typeface="Tahoma" pitchFamily="34" charset="0"/>
            </a:endParaRP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Стили управления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Решения руководителями </a:t>
            </a:r>
          </a:p>
          <a:p>
            <a:pPr algn="ctr">
              <a:buFont typeface="Symbol" pitchFamily="18" charset="2"/>
              <a:buNone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проблем</a:t>
            </a:r>
          </a:p>
          <a:p>
            <a:pPr>
              <a:buFont typeface="Symbol" pitchFamily="18" charset="2"/>
              <a:buChar char="·"/>
              <a:defRPr/>
            </a:pPr>
            <a:r>
              <a:rPr lang="ru-RU" sz="1600" b="1">
                <a:solidFill>
                  <a:srgbClr val="000080"/>
                </a:solidFill>
                <a:latin typeface="Arial" charset="0"/>
              </a:rPr>
              <a:t>Поведение руководителей</a:t>
            </a:r>
          </a:p>
        </p:txBody>
      </p:sp>
      <p:sp>
        <p:nvSpPr>
          <p:cNvPr id="119823" name="AutoShape 15"/>
          <p:cNvSpPr>
            <a:spLocks noChangeArrowheads="1"/>
          </p:cNvSpPr>
          <p:nvPr/>
        </p:nvSpPr>
        <p:spPr bwMode="auto">
          <a:xfrm>
            <a:off x="2339975" y="4437063"/>
            <a:ext cx="6477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971550" y="4941888"/>
            <a:ext cx="3379788" cy="863600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600" b="1">
                <a:solidFill>
                  <a:srgbClr val="000080"/>
                </a:solidFill>
                <a:latin typeface="Tahoma" pitchFamily="34" charset="0"/>
              </a:rPr>
              <a:t>… анализа общего и различий между организациями</a:t>
            </a:r>
            <a:endParaRPr lang="ru-RU" sz="1600"/>
          </a:p>
        </p:txBody>
      </p:sp>
      <p:sp>
        <p:nvSpPr>
          <p:cNvPr id="119825" name="AutoShape 17"/>
          <p:cNvSpPr>
            <a:spLocks noChangeArrowheads="1"/>
          </p:cNvSpPr>
          <p:nvPr/>
        </p:nvSpPr>
        <p:spPr bwMode="auto">
          <a:xfrm>
            <a:off x="2339975" y="4437063"/>
            <a:ext cx="647700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885828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Уровни и стратегии изучения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культуры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20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8" grpId="0" animBg="1"/>
      <p:bldP spid="119819" grpId="0" animBg="1"/>
      <p:bldP spid="119813" grpId="0" animBg="1"/>
      <p:bldP spid="119814" grpId="0" animBg="1"/>
      <p:bldP spid="119820" grpId="0" animBg="1"/>
      <p:bldP spid="119821" grpId="0" animBg="1"/>
      <p:bldP spid="119822" grpId="0" animBg="1"/>
      <p:bldP spid="119823" grpId="0" animBg="1"/>
      <p:bldP spid="119823" grpId="1" animBg="1"/>
      <p:bldP spid="119824" grpId="0" animBg="1"/>
      <p:bldP spid="1198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1214422"/>
            <a:ext cx="850112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Организационная культура является сложным социальным явлением, которое формируется внутри организации под влиянием ряда факторов. В силу своей социальной природы личность сильно подвержена влиянию организационной культуры. Вместе с тем личность оказывает воздействие на формирование и изменение самой организационной культуры,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поэтому даже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предпринимая никаких действий, направленных на ее формирование, она формируется на базе человеческих отношений.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нашем случае - отношений по поводу производства какой-либо продукции или услуг с целью получения прибыли.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организационной культуры было вызвано эволюционным развитием управления персоналом и связано с необходимостью повышения эффективности труда.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85728"/>
            <a:ext cx="78581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Предмет изучения дисциплины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785794"/>
            <a:ext cx="8929718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Стратегии изучения культуры компании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Холистическая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стратегия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глубокое погружение исследователя в культуру и действие его в этой культуре по меньшей мере как глубоко сопричастного наблюдателя, а в лучшем варианте - как члена коллектива (можно в роли консультанта).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Метафорическая,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языковая стратегия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образцов документов, отчетности, а также легенд, рассказов, мифов, анекдотов, шуток, стереотипов общения, языка общения, гимнов и девизов компании, т.е. всего документально-языкового арсенала общения и коммуникаций сотрудников, их героев и антигероев.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Количественная стратегия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использование опросов, анкетирования, интервьюирования и других методов, дающих количественную оценку конкретным проявлениям культуры.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14290"/>
            <a:ext cx="857256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Уровни и стратегии изучения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культуры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71604" y="285728"/>
            <a:ext cx="6286544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Субкультуры в организациях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85720" y="1714488"/>
            <a:ext cx="83582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Большинство менеджеров в повседневной практике управления сталкиваются с субкультурами — теми или иными разновидностями доминирующей культуры организации.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Рассмотрение субкультур позволяет правильно понять различные противоречия, которые могут затруднять функционирование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424862" cy="874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Преобладающая культура, </a:t>
            </a:r>
            <a:br>
              <a:rPr lang="ru-RU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субкультуры групп и контркультуры</a:t>
            </a: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250825" y="1557338"/>
            <a:ext cx="8686800" cy="576262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lvl="1"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000" b="1" u="sng">
                <a:solidFill>
                  <a:srgbClr val="000080"/>
                </a:solidFill>
                <a:latin typeface="Tahoma" pitchFamily="34" charset="0"/>
              </a:rPr>
              <a:t>Организационная  культура не монолит</a:t>
            </a:r>
            <a:endParaRPr lang="ru-RU"/>
          </a:p>
        </p:txBody>
      </p:sp>
      <p:sp>
        <p:nvSpPr>
          <p:cNvPr id="124937" name="AutoShape 9"/>
          <p:cNvSpPr>
            <a:spLocks noChangeArrowheads="1"/>
          </p:cNvSpPr>
          <p:nvPr/>
        </p:nvSpPr>
        <p:spPr bwMode="auto">
          <a:xfrm>
            <a:off x="250825" y="1916113"/>
            <a:ext cx="936625" cy="1512887"/>
          </a:xfrm>
          <a:prstGeom prst="curvedRightArrow">
            <a:avLst>
              <a:gd name="adj1" fmla="val 32305"/>
              <a:gd name="adj2" fmla="val 64610"/>
              <a:gd name="adj3" fmla="val 33333"/>
            </a:avLst>
          </a:prstGeom>
          <a:solidFill>
            <a:schemeClr val="folHlink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938" name="AutoShape 10"/>
          <p:cNvSpPr>
            <a:spLocks noChangeArrowheads="1"/>
          </p:cNvSpPr>
          <p:nvPr/>
        </p:nvSpPr>
        <p:spPr bwMode="auto">
          <a:xfrm rot="9000000">
            <a:off x="7067550" y="1671638"/>
            <a:ext cx="1449388" cy="1609725"/>
          </a:xfrm>
          <a:prstGeom prst="curvedRightArrow">
            <a:avLst>
              <a:gd name="adj1" fmla="val 22212"/>
              <a:gd name="adj2" fmla="val 44425"/>
              <a:gd name="adj3" fmla="val 33333"/>
            </a:avLst>
          </a:prstGeom>
          <a:solidFill>
            <a:srgbClr val="FF330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939" name="AutoShape 11"/>
          <p:cNvSpPr>
            <a:spLocks noChangeArrowheads="1"/>
          </p:cNvSpPr>
          <p:nvPr/>
        </p:nvSpPr>
        <p:spPr bwMode="auto">
          <a:xfrm rot="9000000">
            <a:off x="7248525" y="2125663"/>
            <a:ext cx="1452563" cy="1611312"/>
          </a:xfrm>
          <a:prstGeom prst="curvedRightArrow">
            <a:avLst>
              <a:gd name="adj1" fmla="val 22186"/>
              <a:gd name="adj2" fmla="val 44372"/>
              <a:gd name="adj3" fmla="val 33333"/>
            </a:avLst>
          </a:prstGeom>
          <a:solidFill>
            <a:srgbClr val="FF330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940" name="Text Box 12"/>
          <p:cNvSpPr txBox="1">
            <a:spLocks noChangeArrowheads="1"/>
          </p:cNvSpPr>
          <p:nvPr/>
        </p:nvSpPr>
        <p:spPr bwMode="auto">
          <a:xfrm>
            <a:off x="1258888" y="2349500"/>
            <a:ext cx="27368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>
                <a:solidFill>
                  <a:schemeClr val="tx2"/>
                </a:solidFill>
                <a:latin typeface="Tahoma" pitchFamily="34" charset="0"/>
              </a:rPr>
              <a:t>Она складывается из трех элементов …</a:t>
            </a:r>
            <a:endParaRPr lang="ru-RU">
              <a:solidFill>
                <a:schemeClr val="tx2"/>
              </a:solidFill>
            </a:endParaRPr>
          </a:p>
        </p:txBody>
      </p:sp>
      <p:sp>
        <p:nvSpPr>
          <p:cNvPr id="124941" name="Text Box 13"/>
          <p:cNvSpPr txBox="1">
            <a:spLocks noChangeArrowheads="1"/>
          </p:cNvSpPr>
          <p:nvPr/>
        </p:nvSpPr>
        <p:spPr bwMode="auto">
          <a:xfrm>
            <a:off x="4284663" y="2349500"/>
            <a:ext cx="28971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>
                <a:solidFill>
                  <a:srgbClr val="FF3300"/>
                </a:solidFill>
                <a:latin typeface="Tahoma" pitchFamily="34" charset="0"/>
              </a:rPr>
              <a:t>… которые усиливают </a:t>
            </a:r>
            <a:br>
              <a:rPr lang="ru-RU" sz="1600" b="1">
                <a:solidFill>
                  <a:srgbClr val="FF3300"/>
                </a:solidFill>
                <a:latin typeface="Tahoma" pitchFamily="34" charset="0"/>
              </a:rPr>
            </a:br>
            <a:r>
              <a:rPr lang="ru-RU" sz="1600" b="1">
                <a:solidFill>
                  <a:srgbClr val="FF3300"/>
                </a:solidFill>
                <a:latin typeface="Tahoma" pitchFamily="34" charset="0"/>
              </a:rPr>
              <a:t>или ослабляют культуру в целом …</a:t>
            </a:r>
            <a:endParaRPr lang="ru-RU">
              <a:solidFill>
                <a:srgbClr val="FF3300"/>
              </a:solidFill>
            </a:endParaRPr>
          </a:p>
        </p:txBody>
      </p:sp>
      <p:sp>
        <p:nvSpPr>
          <p:cNvPr id="124942" name="AutoShape 14"/>
          <p:cNvSpPr>
            <a:spLocks noChangeArrowheads="1"/>
          </p:cNvSpPr>
          <p:nvPr/>
        </p:nvSpPr>
        <p:spPr bwMode="auto">
          <a:xfrm rot="9000000">
            <a:off x="7524750" y="2636838"/>
            <a:ext cx="1444625" cy="1604962"/>
          </a:xfrm>
          <a:prstGeom prst="curvedRightArrow">
            <a:avLst>
              <a:gd name="adj1" fmla="val 22220"/>
              <a:gd name="adj2" fmla="val 44440"/>
              <a:gd name="adj3" fmla="val 33333"/>
            </a:avLst>
          </a:prstGeom>
          <a:solidFill>
            <a:srgbClr val="FF3300"/>
          </a:solidFill>
          <a:ln w="222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943" name="Text Box 15"/>
          <p:cNvSpPr txBox="1">
            <a:spLocks noChangeArrowheads="1"/>
          </p:cNvSpPr>
          <p:nvPr/>
        </p:nvSpPr>
        <p:spPr bwMode="auto">
          <a:xfrm>
            <a:off x="1403350" y="3213100"/>
            <a:ext cx="5578475" cy="3095625"/>
          </a:xfrm>
          <a:prstGeom prst="rect">
            <a:avLst/>
          </a:prstGeom>
          <a:solidFill>
            <a:srgbClr val="CBD37B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sz="1600" b="1">
                <a:solidFill>
                  <a:schemeClr val="tx2"/>
                </a:solidFill>
                <a:latin typeface="Tahoma" pitchFamily="34" charset="0"/>
              </a:rPr>
              <a:t>ПРЕОБЛАДАЮЩАЯ КУЛЬТУРА</a:t>
            </a:r>
          </a:p>
          <a:p>
            <a:pPr>
              <a:defRPr/>
            </a:pPr>
            <a:endParaRPr lang="ru-RU" sz="1600">
              <a:solidFill>
                <a:schemeClr val="tx2"/>
              </a:solidFill>
              <a:latin typeface="Tahoma" pitchFamily="34" charset="0"/>
            </a:endParaRPr>
          </a:p>
          <a:p>
            <a:pPr>
              <a:defRPr/>
            </a:pPr>
            <a:endParaRPr lang="ru-RU" sz="1600">
              <a:latin typeface="Tahoma" pitchFamily="34" charset="0"/>
            </a:endParaRPr>
          </a:p>
          <a:p>
            <a:pPr>
              <a:defRPr/>
            </a:pPr>
            <a:endParaRPr lang="ru-RU"/>
          </a:p>
        </p:txBody>
      </p:sp>
      <p:sp>
        <p:nvSpPr>
          <p:cNvPr id="124944" name="AutoShape 16"/>
          <p:cNvSpPr>
            <a:spLocks noChangeArrowheads="1"/>
          </p:cNvSpPr>
          <p:nvPr/>
        </p:nvSpPr>
        <p:spPr bwMode="auto">
          <a:xfrm>
            <a:off x="2339975" y="3860800"/>
            <a:ext cx="6553200" cy="2520950"/>
          </a:xfrm>
          <a:prstGeom prst="wedgeRoundRectCallout">
            <a:avLst>
              <a:gd name="adj1" fmla="val -41014"/>
              <a:gd name="adj2" fmla="val -64042"/>
              <a:gd name="adj3" fmla="val 16667"/>
            </a:avLst>
          </a:prstGeom>
          <a:solidFill>
            <a:srgbClr val="FFFFFF"/>
          </a:solidFill>
          <a:ln w="38100">
            <a:solidFill>
              <a:schemeClr val="accent1">
                <a:alpha val="64999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Преобладающая культура (по Сате) слагается из:</a:t>
            </a:r>
          </a:p>
          <a:p>
            <a:pPr marL="457200" indent="-457200">
              <a:buFontTx/>
              <a:buChar char="•"/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норм поведения, которые разделяются сотрудниками;</a:t>
            </a:r>
          </a:p>
          <a:p>
            <a:pPr marL="457200" indent="-457200">
              <a:buFontTx/>
              <a:buChar char="•"/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единства в толкованиях;</a:t>
            </a:r>
          </a:p>
          <a:p>
            <a:pPr marL="457200" indent="-457200">
              <a:buFontTx/>
              <a:buChar char="•"/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материальных объектов;</a:t>
            </a:r>
          </a:p>
          <a:p>
            <a:pPr marL="457200" indent="-457200">
              <a:buFontTx/>
              <a:buChar char="•"/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разговорных выражений;</a:t>
            </a:r>
          </a:p>
          <a:p>
            <a:pPr marL="457200" indent="-457200">
              <a:buFontTx/>
              <a:buChar char="•"/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образцов поведения;</a:t>
            </a:r>
          </a:p>
          <a:p>
            <a:pPr marL="457200" indent="-457200">
              <a:buFontTx/>
              <a:buChar char="•"/>
              <a:defRPr/>
            </a:pPr>
            <a:r>
              <a:rPr lang="ru-RU" sz="1800" b="1">
                <a:solidFill>
                  <a:schemeClr val="tx2"/>
                </a:solidFill>
                <a:latin typeface="Arial" charset="0"/>
              </a:rPr>
              <a:t>чувств, которые разделяются работниками</a:t>
            </a:r>
          </a:p>
        </p:txBody>
      </p:sp>
      <p:sp>
        <p:nvSpPr>
          <p:cNvPr id="124946" name="Text Box 18"/>
          <p:cNvSpPr txBox="1">
            <a:spLocks noChangeArrowheads="1"/>
          </p:cNvSpPr>
          <p:nvPr/>
        </p:nvSpPr>
        <p:spPr bwMode="auto">
          <a:xfrm>
            <a:off x="1979613" y="3644900"/>
            <a:ext cx="5668962" cy="2927350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ru-RU" sz="1600" b="1">
                <a:solidFill>
                  <a:srgbClr val="000080"/>
                </a:solidFill>
                <a:latin typeface="Tahoma" pitchFamily="34" charset="0"/>
              </a:rPr>
              <a:t>СУБКУЛЬТУРЫ ГРУПП</a:t>
            </a:r>
          </a:p>
          <a:p>
            <a:pPr>
              <a:defRPr/>
            </a:pPr>
            <a:endParaRPr lang="ru-RU" sz="1200">
              <a:latin typeface="Tahoma" pitchFamily="34" charset="0"/>
            </a:endParaRPr>
          </a:p>
          <a:p>
            <a:pPr>
              <a:defRPr/>
            </a:pPr>
            <a:endParaRPr lang="ru-RU" sz="1200">
              <a:latin typeface="Tahoma" pitchFamily="34" charset="0"/>
            </a:endParaRPr>
          </a:p>
          <a:p>
            <a:pPr lvl="1" algn="ctr">
              <a:defRPr/>
            </a:pPr>
            <a:endParaRPr lang="ru-RU" sz="1400" b="1">
              <a:solidFill>
                <a:srgbClr val="000080"/>
              </a:solidFill>
              <a:latin typeface="Tahoma" pitchFamily="34" charset="0"/>
            </a:endParaRPr>
          </a:p>
          <a:p>
            <a:pPr>
              <a:defRPr/>
            </a:pPr>
            <a:endParaRPr lang="ru-RU"/>
          </a:p>
        </p:txBody>
      </p:sp>
      <p:sp>
        <p:nvSpPr>
          <p:cNvPr id="124947" name="Text Box 19"/>
          <p:cNvSpPr txBox="1">
            <a:spLocks noChangeArrowheads="1"/>
          </p:cNvSpPr>
          <p:nvPr/>
        </p:nvSpPr>
        <p:spPr bwMode="auto">
          <a:xfrm>
            <a:off x="2162175" y="4102100"/>
            <a:ext cx="2468563" cy="2195513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СУБКУЛЬТУРА</a:t>
            </a:r>
            <a:br>
              <a:rPr lang="ru-RU" sz="1400" b="1">
                <a:solidFill>
                  <a:srgbClr val="000080"/>
                </a:solidFill>
                <a:latin typeface="Tahoma" pitchFamily="34" charset="0"/>
              </a:rPr>
            </a:b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центрального </a:t>
            </a:r>
            <a:br>
              <a:rPr lang="ru-RU" sz="1400" b="1">
                <a:solidFill>
                  <a:srgbClr val="000080"/>
                </a:solidFill>
                <a:latin typeface="Tahoma" pitchFamily="34" charset="0"/>
              </a:rPr>
            </a:b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аппарата</a:t>
            </a:r>
          </a:p>
          <a:p>
            <a:pPr>
              <a:defRPr/>
            </a:pPr>
            <a:endParaRPr lang="ru-RU" sz="1200">
              <a:latin typeface="Tahoma" pitchFamily="34" charset="0"/>
            </a:endParaRPr>
          </a:p>
          <a:p>
            <a:pPr>
              <a:defRPr/>
            </a:pPr>
            <a:endParaRPr lang="ru-RU" sz="1200">
              <a:latin typeface="Tahoma" pitchFamily="34" charset="0"/>
            </a:endParaRPr>
          </a:p>
          <a:p>
            <a:pPr lvl="1" algn="ctr">
              <a:defRPr/>
            </a:pPr>
            <a:endParaRPr lang="ru-RU" sz="1400" b="1">
              <a:solidFill>
                <a:srgbClr val="000080"/>
              </a:solidFill>
              <a:latin typeface="Tahoma" pitchFamily="34" charset="0"/>
            </a:endParaRPr>
          </a:p>
          <a:p>
            <a:pPr>
              <a:defRPr/>
            </a:pPr>
            <a:endParaRPr lang="ru-RU"/>
          </a:p>
        </p:txBody>
      </p:sp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4814888" y="4102100"/>
            <a:ext cx="2468562" cy="1006475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СУБКУЛЬТУРЫ</a:t>
            </a:r>
            <a:br>
              <a:rPr lang="ru-RU" sz="1400" b="1">
                <a:solidFill>
                  <a:srgbClr val="000080"/>
                </a:solidFill>
                <a:latin typeface="Tahoma" pitchFamily="34" charset="0"/>
              </a:rPr>
            </a:b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функциональных служб </a:t>
            </a:r>
            <a:endParaRPr lang="ru-RU"/>
          </a:p>
        </p:txBody>
      </p:sp>
      <p:sp>
        <p:nvSpPr>
          <p:cNvPr id="124949" name="Text Box 21"/>
          <p:cNvSpPr txBox="1">
            <a:spLocks noChangeArrowheads="1"/>
          </p:cNvSpPr>
          <p:nvPr/>
        </p:nvSpPr>
        <p:spPr bwMode="auto">
          <a:xfrm>
            <a:off x="4814888" y="5291138"/>
            <a:ext cx="2468562" cy="1006475"/>
          </a:xfrm>
          <a:prstGeom prst="rect">
            <a:avLst/>
          </a:prstGeom>
          <a:solidFill>
            <a:srgbClr val="FFFFFF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120000"/>
              </a:lnSpc>
              <a:spcBef>
                <a:spcPts val="600"/>
              </a:spcBef>
              <a:defRPr/>
            </a:pP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СУБКУЛЬТУРЫ </a:t>
            </a:r>
            <a:br>
              <a:rPr lang="ru-RU" sz="1400" b="1">
                <a:solidFill>
                  <a:srgbClr val="000080"/>
                </a:solidFill>
                <a:latin typeface="Tahoma" pitchFamily="34" charset="0"/>
              </a:rPr>
            </a:b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территориальных</a:t>
            </a:r>
            <a:br>
              <a:rPr lang="ru-RU" sz="1400" b="1">
                <a:solidFill>
                  <a:srgbClr val="000080"/>
                </a:solidFill>
                <a:latin typeface="Tahoma" pitchFamily="34" charset="0"/>
              </a:rPr>
            </a:br>
            <a:r>
              <a:rPr lang="ru-RU" sz="1400" b="1">
                <a:solidFill>
                  <a:srgbClr val="000080"/>
                </a:solidFill>
                <a:latin typeface="Tahoma" pitchFamily="34" charset="0"/>
              </a:rPr>
              <a:t>отделений</a:t>
            </a:r>
            <a:endParaRPr lang="ru-RU"/>
          </a:p>
        </p:txBody>
      </p:sp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146050" y="5084763"/>
            <a:ext cx="2051050" cy="950912"/>
          </a:xfrm>
          <a:prstGeom prst="rect">
            <a:avLst/>
          </a:prstGeom>
          <a:solidFill>
            <a:srgbClr val="FF3300"/>
          </a:solidFill>
          <a:ln w="222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defRPr/>
            </a:pP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КОНТРКУЛЬТУРЫ </a:t>
            </a:r>
            <a:b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ru-RU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ГРУПП</a:t>
            </a:r>
            <a:endParaRPr lang="ru-RU">
              <a:latin typeface="Arial" charset="0"/>
            </a:endParaRPr>
          </a:p>
        </p:txBody>
      </p:sp>
      <p:sp>
        <p:nvSpPr>
          <p:cNvPr id="124950" name="AutoShape 22"/>
          <p:cNvSpPr>
            <a:spLocks noChangeArrowheads="1"/>
          </p:cNvSpPr>
          <p:nvPr/>
        </p:nvSpPr>
        <p:spPr bwMode="auto">
          <a:xfrm>
            <a:off x="2555875" y="3644900"/>
            <a:ext cx="6121400" cy="2952750"/>
          </a:xfrm>
          <a:prstGeom prst="wedgeRoundRectCallout">
            <a:avLst>
              <a:gd name="adj1" fmla="val -58713"/>
              <a:gd name="adj2" fmla="val 27097"/>
              <a:gd name="adj3" fmla="val 16667"/>
            </a:avLst>
          </a:prstGeom>
          <a:solidFill>
            <a:srgbClr val="FFFFFF"/>
          </a:solidFill>
          <a:ln w="38100">
            <a:solidFill>
              <a:srgbClr val="FF3300">
                <a:alpha val="64999"/>
              </a:srgbClr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Возможные виды контркультур:</a:t>
            </a:r>
          </a:p>
          <a:p>
            <a:pPr marL="457200" indent="-457200">
              <a:buFontTx/>
              <a:buChar char="•"/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прямая оппозиция ценностям </a:t>
            </a:r>
          </a:p>
          <a:p>
            <a:pPr marL="914400" lvl="1" indent="-457200"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преобладающей культуры;</a:t>
            </a:r>
          </a:p>
          <a:p>
            <a:pPr marL="457200" indent="-457200">
              <a:buFontTx/>
              <a:buChar char="•"/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оппозиция структуре власти в рамках </a:t>
            </a:r>
          </a:p>
          <a:p>
            <a:pPr marL="914400" lvl="1" indent="-457200"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преобладающей культуры;</a:t>
            </a:r>
          </a:p>
          <a:p>
            <a:pPr marL="457200" indent="-457200">
              <a:buFontTx/>
              <a:buChar char="•"/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оппозиция образцам поведения и </a:t>
            </a:r>
          </a:p>
          <a:p>
            <a:pPr marL="914400" lvl="1" indent="-457200"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взаимодействия, которые </a:t>
            </a:r>
          </a:p>
          <a:p>
            <a:pPr marL="914400" lvl="1" indent="-457200"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поддерживаются преобладающей </a:t>
            </a:r>
          </a:p>
          <a:p>
            <a:pPr marL="914400" lvl="1" indent="-457200">
              <a:defRPr/>
            </a:pPr>
            <a:r>
              <a:rPr lang="ru-RU" sz="2000" b="1">
                <a:solidFill>
                  <a:schemeClr val="tx2"/>
                </a:solidFill>
                <a:latin typeface="Arial" charset="0"/>
              </a:rPr>
              <a:t>культурой</a:t>
            </a:r>
            <a:endParaRPr lang="ru-RU" sz="20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571604" y="0"/>
            <a:ext cx="6286544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Субкультуры в организациях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0" dur="20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20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20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20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6" grpId="0" animBg="1"/>
      <p:bldP spid="124937" grpId="0" animBg="1"/>
      <p:bldP spid="124938" grpId="0" animBg="1"/>
      <p:bldP spid="124939" grpId="0" animBg="1"/>
      <p:bldP spid="124940" grpId="0"/>
      <p:bldP spid="124941" grpId="0"/>
      <p:bldP spid="124942" grpId="0" animBg="1"/>
      <p:bldP spid="124943" grpId="0" animBg="1"/>
      <p:bldP spid="124944" grpId="0" animBg="1"/>
      <p:bldP spid="124946" grpId="0" animBg="1"/>
      <p:bldP spid="124947" grpId="0" animBg="1"/>
      <p:bldP spid="124948" grpId="0" animBg="1"/>
      <p:bldP spid="124949" grpId="0" animBg="1"/>
      <p:bldP spid="124945" grpId="0" animBg="1"/>
      <p:bldP spid="12495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642910" y="1357298"/>
            <a:ext cx="814393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 постулатом УЧР является признание принципиальных отличий человеческих ресурсов организации от иных ресурсов - материальных, природных ими финансовых.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отличия заключаются в следующем: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интеллекта у работника, а, следовательно, двусторонний характер взаимодействия с организацией;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способность персонала к постоянному самосовершенствованию и развитию;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возможность долговременного характера взаимоотношений организации и человека на основе сближения интересов;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необходимость взаимного (организации и человека) удовлетворения своих потребностей и целей в трудовом процессе;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270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уникальность каждого человека, создающего во взаимодействии с другими людьми неповторимую организационную культуру.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785918" y="357166"/>
            <a:ext cx="6500858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Роль и место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системе управления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человеческими ресурсами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85728"/>
            <a:ext cx="78581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Предмет изучения дисциплины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214422"/>
            <a:ext cx="85725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Предметом изучения дисциплины «организационная культура» являются особенности, структура, виды организационных культур, их взаимосвязь со стратегией и эффективностью развития организации, а также методы изучения, формирования и развития организационной культуры.</a:t>
            </a: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всякое социальное явление, организационная культура не существует без человеческого сообщества. С одной стороны, организационная культура регулирует все отношения людей в организации, с другой – является продуктом этих отношений. Сформировав культуру на базе своих представлений, установок, ценностных ориентаций, люди тем самым определили технологию, способ деятельности и существования организации. Организационная культура формирует отношение к труду, влияет на степень удовлетворённости трудом, влияет на особенности организации труда.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7858180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Предмет изучения дисциплины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1142984"/>
            <a:ext cx="807249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Организационная культура формирует долговременную, устойчивую мотивацию персонала, ориентированную на достижение стратегических целей организации, что входит составной частью в стратегическое управление. Только на основе организационной культуры можно совместно выработать модель будущего предприятия (видение).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Организационное поведение членов организации формируется под непосредственным воздействием организационной культуры. В этом случае организационная культура регулирует все стороны деятельности организации (координирует, интегрирует, мотивирует, ориентирует сотрудников).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856357"/>
            <a:ext cx="857256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Понятие «КУЛЬТУРА» принято рассматривать в двух аспектах — узком и широком.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узком смысле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 культура - это духовная жизнь людей, набор этических норм, правил, обычаев и традиций.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Согласно Краткому словарю по социологии, это «личностная система осознаваемых как ценности самим индивидом и ценимых в обществе качеств ума, характера, воображения, памяти, полученных в процессе воспитания и образования. В этом смысле говорят о нравственной, эстетической, политической, бытовой, профессиональной, гуманитарной и научно-технической культуре.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обыденном сознании культура ассоциируется с развитыми творческими способностями, эрудицией, пониманием произведений искусства, свободным владением языками, аккуратностью, вежливостью, самообладанием, моральной ответственностью, художественным вкусом, уровнем приобщённости к культурному наследию, степенью развитости индивидуальных способностей».</a:t>
            </a:r>
            <a:endParaRPr lang="ru-RU" sz="20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857232"/>
            <a:ext cx="835824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широком смысле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включает в себя результаты деятельности людей в виде зданий, техники, законодательных норм, общечеловеческих ценностей и социальных институтов.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«социальная система организованных при помощи норм и ценностей функционально полезных, закрепившихся в общественной практике и сознании общества форм деятельности».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Культура в обществе представлена материальными предметами, социальными установлениями (институтами, традициями), духовными ценностями.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4143380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Носителями культуры всегда являются люди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857760"/>
            <a:ext cx="8501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Руководство и менеджмент формируют культуру, разрабатывая миссии, цели, ценности, деловое кредо и иные ее элементы, выполняя своего рода воспитательную функцию в компании.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357298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Различные авторы, давая определение организационной культуры, вкладывают в него тот или иной набор важнейших составляющих, соответствующих пониманию культуры в узком или широком смысле слова.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Чаще всего происходит смешение этих составляющих в одном определении. 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Самым лаконичным следует признать определение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Раглана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«Культура - это приблизительно все то, что делаем мы и не делают обезьяны».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01122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Понятие, основные свойства и функции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корпоративной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культуры</a:t>
            </a:r>
            <a:endParaRPr lang="ru-RU" sz="2000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1071546"/>
            <a:ext cx="821537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Разделим смысловые понятия двух близких терминов – «организационная культура» и «корпоративная культура».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Корпоративная культура - это культура больших производственных, торговых и т.п. объединений с определенной формой экономической и юридической структуры (т.е. корпораций),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система материальных и духовных ценностей, проявлений, взаимодействующих между собой, присущих данной корпорации, отражающих ее индивидуальность и восприятие себя и других в социальной и вещественной среде, проявляющаяся в поведении, взаимодействии, восприятии себя и окружающей среды.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3082</Words>
  <Application>Microsoft Office PowerPoint</Application>
  <PresentationFormat>Экран (4:3)</PresentationFormat>
  <Paragraphs>240</Paragraphs>
  <Slides>33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Calibri</vt:lpstr>
      <vt:lpstr>Symbol</vt:lpstr>
      <vt:lpstr>Tahoma</vt:lpstr>
      <vt:lpstr>Times New Roman</vt:lpstr>
      <vt:lpstr>Тема Office</vt:lpstr>
      <vt:lpstr>  КОРПОРАТИВНАЯ КУЛЬТУРА к.э.н., доцент кафедры международного туризма и гостиничного бизнеса Нежельченко Е.В. к.э.н., доцент кафедры международного туризма и гостиничного бизнеса Ясенок С.Н.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Уровни организационной культуры  (по Эдгару Шейну) </vt:lpstr>
      <vt:lpstr>Объективная и субъективная стороны организационной культуры</vt:lpstr>
      <vt:lpstr>Презентация PowerPoint</vt:lpstr>
      <vt:lpstr>Презентация PowerPoint</vt:lpstr>
      <vt:lpstr>Презентация PowerPoint</vt:lpstr>
      <vt:lpstr>Преобладающая культура,  субкультуры групп и контркультуры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ОРГАНИЗАЦИОННАЯ КУЛЬТУРА как социально-экономическое явление </dc:title>
  <dc:creator>Елена</dc:creator>
  <cp:lastModifiedBy>Учетная запись Майкрософт</cp:lastModifiedBy>
  <cp:revision>19</cp:revision>
  <dcterms:created xsi:type="dcterms:W3CDTF">2017-04-17T17:16:32Z</dcterms:created>
  <dcterms:modified xsi:type="dcterms:W3CDTF">2021-02-03T15:05:35Z</dcterms:modified>
</cp:coreProperties>
</file>