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D%D0%BE%D0%BC%D0%BE%D1%87%D0%B8%D0%B5_(%D0%BF%D1%80%D0%B0%D0%B2%D0%BE)" TargetMode="External"/><Relationship Id="rId2" Type="http://schemas.openxmlformats.org/officeDocument/2006/relationships/hyperlink" Target="https://ru.wikipedia.org/wiki/%D0%9E%D1%82%D0%B2%D0%B5%D1%82%D1%81%D1%82%D0%B2%D0%B5%D0%BD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ru.wikipedia.org/wiki/%D0%AD%D0%BB%D0%B5%D0%BC%D0%B5%D0%BD%D1%82_%D0%BC%D0%BD%D0%BE%D0%B6%D0%B5%D1%81%D1%82%D0%B2%D0%B0" TargetMode="External"/><Relationship Id="rId4" Type="http://schemas.openxmlformats.org/officeDocument/2006/relationships/hyperlink" Target="https://ru.wikipedia.org/wiki/%D0%9E%D1%80%D0%B3%D0%B0%D0%BD%D0%B8%D0%B7%D0%B0%D1%86%D0%B8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918316" cy="2756141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ct val="20000"/>
              </a:spcBef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управления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организацией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2000" cap="none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к.э.н</a:t>
            </a:r>
            <a: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., доцент кафедры международного туризма и гостиничного бизнеса </a:t>
            </a:r>
            <a:r>
              <a:rPr lang="ru-RU" sz="2000" cap="none" dirty="0" err="1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Нежельченко</a:t>
            </a:r>
            <a: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Е.В.</a:t>
            </a:r>
            <a:b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cap="none" dirty="0" err="1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Ясенок</a:t>
            </a:r>
            <a: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С.Н.</a:t>
            </a:r>
            <a:br>
              <a:rPr lang="ru-RU" sz="2000" cap="none" dirty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513" y="138191"/>
            <a:ext cx="11247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Соблюдение перечисленных условий обеспечивает: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" y="1947687"/>
            <a:ext cx="52314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Успешную реализацию целей организации.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Увеличение ее гибкости.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Экономичность, минимизацию затрат на единицу конечного результата.</a:t>
            </a:r>
          </a:p>
        </p:txBody>
      </p:sp>
      <p:pic>
        <p:nvPicPr>
          <p:cNvPr id="8194" name="Picture 2" descr="&amp;Kcy;&amp;acy;&amp;rcy;&amp;tcy;&amp;icy;&amp;ncy;&amp;kcy;&amp;icy; &amp;pcy;&amp;ocy; &amp;zcy;&amp;acy;&amp;pcy;&amp;rcy;&amp;ocy;&amp;scy;&amp;ucy; &amp;ucy;&amp;pcy;&amp;rcy;&amp;acy;&amp;vcy;&amp;lcy;&amp;iecy;&amp;ncy;&amp;icy;&amp;iecy; &amp;pcy;&amp;iecy;&amp;rcy;&amp;scy;&amp;ocy;&amp;ncy;&amp;acy;&amp;l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254" y="2336679"/>
            <a:ext cx="3856976" cy="32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2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242" y="2036310"/>
            <a:ext cx="995977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9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6562" y="103200"/>
            <a:ext cx="107644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Понятие организационной структуры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7404" y="1217216"/>
            <a:ext cx="65706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 Организационная структура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 — документ, схематически отражающий состав и иерархию подразделений предприятия. Организационная структура устанавливается исходя из </a:t>
            </a:r>
            <a:r>
              <a:rPr 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целей деятельности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 и необходимых для достижения этих целей </a:t>
            </a:r>
            <a:r>
              <a:rPr 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подразделений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, выполняющих функции, составляющие бизнес-процессы организации.</a:t>
            </a:r>
          </a:p>
          <a:p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Организационная структура определяет распределение 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hlinkClick r:id="rId2"/>
              </a:rPr>
              <a:t>ответственности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 и 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hlinkClick r:id="rId3"/>
              </a:rPr>
              <a:t>полномочий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 внутри 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hlinkClick r:id="rId4"/>
              </a:rPr>
              <a:t>организации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. Как правило, она отображается в виде графической схемы, 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hlinkClick r:id="rId5"/>
              </a:rPr>
              <a:t>элементами</a:t>
            </a:r>
            <a:r>
              <a:rPr lang="ru-RU" alt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 которой являются иерархически упорядоченные организационные единицы (подразделения, должностные позиции).</a:t>
            </a:r>
          </a:p>
        </p:txBody>
      </p:sp>
      <p:pic>
        <p:nvPicPr>
          <p:cNvPr id="9218" name="Picture 2" descr="&amp;Kcy;&amp;acy;&amp;rcy;&amp;tcy;&amp;icy;&amp;ncy;&amp;kcy;&amp;icy; &amp;pcy;&amp;ocy; &amp;zcy;&amp;acy;&amp;pcy;&amp;rcy;&amp;ocy;&amp;scy;&amp;ucy; &amp;ucy;&amp;pcy;&amp;rcy;&amp;acy;&amp;vcy;&amp;lcy;&amp;iecy;&amp;ncy;&amp;icy;&amp;iecy; &amp;pcy;&amp;iecy;&amp;rcy;&amp;scy;&amp;ocy;&amp;ncy;&amp;acy;&amp;lcy;&amp;ocy;&amp;m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047" y="1781175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1695" y="37967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Georgia" panose="02040502050405020303" pitchFamily="18" charset="0"/>
              </a:rPr>
              <a:t>Структура </a:t>
            </a:r>
            <a:r>
              <a:rPr lang="ru-RU" b="1" dirty="0">
                <a:solidFill>
                  <a:schemeClr val="bg2"/>
                </a:solidFill>
                <a:latin typeface="Georgia" panose="02040502050405020303" pitchFamily="18" charset="0"/>
              </a:rPr>
              <a:t>управления </a:t>
            </a:r>
            <a:r>
              <a:rPr lang="ru-RU" b="1" dirty="0" smtClean="0">
                <a:solidFill>
                  <a:schemeClr val="bg2"/>
                </a:solidFill>
                <a:latin typeface="Georgia" panose="02040502050405020303" pitchFamily="18" charset="0"/>
              </a:rPr>
              <a:t>организацией: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bg2"/>
                </a:solidFill>
                <a:latin typeface="Georgia" panose="02040502050405020303" pitchFamily="18" charset="0"/>
              </a:rPr>
              <a:t>упорядоченная совокупность устойчиво взаимосвязанных элементов организации, обеспечивающая ее функционирование и развитие как единого целого;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bg2"/>
                </a:solidFill>
                <a:latin typeface="Georgia" panose="02040502050405020303" pitchFamily="18" charset="0"/>
              </a:rPr>
              <a:t>форма </a:t>
            </a:r>
            <a:r>
              <a:rPr lang="ru-RU" dirty="0">
                <a:solidFill>
                  <a:schemeClr val="bg2"/>
                </a:solidFill>
                <a:latin typeface="Georgia" panose="02040502050405020303" pitchFamily="18" charset="0"/>
              </a:rPr>
              <a:t>разделения и кооперации управленческой деятельности, в рамках которой происходит процесс управления, направленный на достижение намеченных </a:t>
            </a:r>
            <a:r>
              <a:rPr lang="ru-RU" dirty="0" smtClean="0">
                <a:solidFill>
                  <a:schemeClr val="bg2"/>
                </a:solidFill>
                <a:latin typeface="Georgia" panose="02040502050405020303" pitchFamily="18" charset="0"/>
              </a:rPr>
              <a:t>целей;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bg2"/>
                </a:solidFill>
                <a:latin typeface="Georgia" panose="02040502050405020303" pitchFamily="18" charset="0"/>
              </a:rPr>
              <a:t>количество </a:t>
            </a:r>
            <a:r>
              <a:rPr lang="ru-RU" dirty="0">
                <a:solidFill>
                  <a:schemeClr val="bg2"/>
                </a:solidFill>
                <a:latin typeface="Georgia" panose="02040502050405020303" pitchFamily="18" charset="0"/>
              </a:rPr>
              <a:t>и состав звеньев и ступеней управления, их соподчиненность и взаимная связь. </a:t>
            </a:r>
          </a:p>
        </p:txBody>
      </p:sp>
      <p:pic>
        <p:nvPicPr>
          <p:cNvPr id="1028" name="Picture 4" descr="&amp;Kcy;&amp;acy;&amp;rcy;&amp;tcy;&amp;icy;&amp;ncy;&amp;kcy;&amp;icy; &amp;pcy;&amp;ocy; &amp;zcy;&amp;acy;&amp;pcy;&amp;rcy;&amp;ocy;&amp;scy;&amp;ucy; &amp;ucy;&amp;pcy;&amp;rcy;&amp;acy;&amp;vcy;&amp;lcy;&amp;iecy;&amp;ncy;&amp;icy;&amp;iecy; &amp;ocy;&amp;rcy;&amp;gcy;&amp;acy;&amp;ncy;&amp;icy;&amp;zcy;&amp;acy;&amp;tscy;&amp;i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7" y="630465"/>
            <a:ext cx="4083916" cy="319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&amp;Kcy;&amp;acy;&amp;rcy;&amp;tcy;&amp;icy;&amp;ncy;&amp;kcy;&amp;icy; &amp;pcy;&amp;ocy; &amp;zcy;&amp;acy;&amp;pcy;&amp;rcy;&amp;ocy;&amp;scy;&amp;ucy; &amp;ucy;&amp;pcy;&amp;rcy;&amp;acy;&amp;vcy;&amp;lcy;&amp;iecy;&amp;ncy;&amp;icy;&amp;iecy; &amp;ocy;&amp;rcy;&amp;gcy;&amp;acy;&amp;ncy;&amp;icy;&amp;zcy;&amp;acy;&amp;tscy;&amp;i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235" y="4279403"/>
            <a:ext cx="5981532" cy="220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615" y="617650"/>
            <a:ext cx="5505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/>
                </a:solidFill>
                <a:latin typeface="Georgia" panose="02040502050405020303" pitchFamily="18" charset="0"/>
              </a:rPr>
              <a:t>Элементы</a:t>
            </a:r>
            <a:r>
              <a:rPr lang="ru-RU" sz="2400" dirty="0">
                <a:solidFill>
                  <a:schemeClr val="bg2"/>
                </a:solidFill>
                <a:latin typeface="Georgia" panose="02040502050405020303" pitchFamily="18" charset="0"/>
              </a:rPr>
              <a:t> - это службы, группы и работники, выполняющие те или иные функции управления в соответствии с принятым разделением управленческих задач, функций и работ. </a:t>
            </a:r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ucy;&amp;pcy;&amp;rcy;&amp;acy;&amp;vcy;&amp;lcy;&amp;iecy;&amp;ncy;&amp;icy;&amp;iecy; &amp;ocy;&amp;rcy;&amp;gcy;&amp;acy;&amp;ncy;&amp;icy;&amp;zcy;&amp;acy;&amp;tscy;&amp;i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447" y="3296047"/>
            <a:ext cx="3191350" cy="268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9615" y="3296047"/>
            <a:ext cx="55057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latin typeface="Georgia" panose="02040502050405020303" pitchFamily="18" charset="0"/>
              </a:rPr>
              <a:t>Вертикальные связи </a:t>
            </a: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- это связи подчинения, и необходимость в них возникает при иерархичности управления, то есть при наличии нескольких уровней управления (что характерно для большинства предприятий). </a:t>
            </a:r>
          </a:p>
        </p:txBody>
      </p:sp>
      <p:pic>
        <p:nvPicPr>
          <p:cNvPr id="2052" name="Picture 4" descr="&amp;Kcy;&amp;acy;&amp;rcy;&amp;tcy;&amp;icy;&amp;ncy;&amp;kcy;&amp;icy; &amp;pcy;&amp;ocy; &amp;zcy;&amp;acy;&amp;pcy;&amp;rcy;&amp;ocy;&amp;scy;&amp;ucy; &amp;ucy;&amp;pcy;&amp;rcy;&amp;acy;&amp;vcy;&amp;lcy;&amp;iecy;&amp;ncy;&amp;icy;&amp;iecy; &amp;ocy;&amp;rcy;&amp;gcy;&amp;acy;&amp;ncy;&amp;icy;&amp;zcy;&amp;acy;&amp;tscy;&amp;i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448" y="617650"/>
            <a:ext cx="3191350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0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7713" y="222967"/>
            <a:ext cx="111203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Классификация </a:t>
            </a:r>
            <a:r>
              <a:rPr lang="ru-RU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управленческих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</a:t>
            </a:r>
            <a:endParaRPr lang="ru-RU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9870" y="2128163"/>
            <a:ext cx="10756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По степени сложности: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Число подразделений и мест их расположения;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Среднее количество подчиненных у одного руководителя;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Количество уровней управления;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Важность принимаемых решений.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2. По принципам разбиения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(функциональный, объектный)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3. По степени централизации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(централизованные и децентрализованные)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4.По целевому назначению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(стратегические, оперативные, информационные)</a:t>
            </a:r>
          </a:p>
        </p:txBody>
      </p:sp>
    </p:spTree>
    <p:extLst>
      <p:ext uri="{BB962C8B-B14F-4D97-AF65-F5344CB8AC3E}">
        <p14:creationId xmlns:p14="http://schemas.microsoft.com/office/powerpoint/2010/main" val="30653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108" y="263914"/>
            <a:ext cx="1210299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200" b="1" dirty="0">
                <a:solidFill>
                  <a:srgbClr val="0070C0"/>
                </a:solidFill>
                <a:latin typeface="Georgia" panose="02040502050405020303" pitchFamily="18" charset="0"/>
              </a:rPr>
              <a:t>Факторы, влияющие на </a:t>
            </a:r>
            <a:r>
              <a:rPr lang="ru-RU" sz="4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управленческую</a:t>
            </a:r>
          </a:p>
          <a:p>
            <a:pPr algn="ctr"/>
            <a:r>
              <a:rPr lang="ru-RU" sz="4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структуру</a:t>
            </a:r>
            <a:endParaRPr lang="ru-RU" sz="4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862" y="2144927"/>
            <a:ext cx="58549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Управленческая структура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формируется на основе проекта: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Основные параметры (подразделения, их функции, принципы создания, информационные потоки);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Определяющие параметры (стратегии, технологии управления);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Определяемые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параметры (число уровней управления, норма управляемости, распределение должностей, прав и обязанностей);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Оценочные параметры (затраты, напряженность труда, время обработки информации, период реагирования на сбои, сроки решения задач, допустимое количество ошибок).</a:t>
            </a:r>
          </a:p>
        </p:txBody>
      </p:sp>
      <p:pic>
        <p:nvPicPr>
          <p:cNvPr id="3074" name="Picture 2" descr="&amp;Kcy;&amp;acy;&amp;rcy;&amp;tcy;&amp;icy;&amp;ncy;&amp;kcy;&amp;icy; &amp;pcy;&amp;ocy; &amp;zcy;&amp;acy;&amp;pcy;&amp;rcy;&amp;ocy;&amp;scy;&amp;ucy; &amp;ucy;&amp;pcy;&amp;rcy;&amp;acy;&amp;vcy;&amp;lcy;&amp;iecy;&amp;ncy;&amp;chcy;&amp;iecy;&amp;scy;&amp;kcy;&amp;acy;&amp;yacy; &amp;scy;&amp;tcy;&amp;rcy;&amp;ucy;&amp;kcy;&amp;tcy;&amp;ucy;&amp;r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327" y="2844337"/>
            <a:ext cx="4131252" cy="254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582" y="163131"/>
            <a:ext cx="10706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Масштабы и сложность управленческой структуры определяются: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35" y="1444394"/>
            <a:ext cx="82711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Общей структурой организации (каждое подразделение имеет свой орган управления);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Размерами и видами деятельности предприятия (чем больше размеры организации, тем больше подразделений, тем сложнее структура управления).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Нормами управляемости (число подчиненных, которыми можно эффективно руководить, средняя норма 7-10 человек, на высших уровнях управления – 4-5 чел., на низших уровнях управления – 20-30 чел.)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Технологическими факторами (автоматизация производственных процессов).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Экономическими факторами (структуру упрощают при недостатке средств для снижения расходов).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Человеческим фактором (социальная структура, психологические отношения между людьми, интересы отдельных групп).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Естественными факторами (географические, природно-климатические).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Местом и характером деятельности (промышленное предприятие – научная организация0</a:t>
            </a:r>
          </a:p>
        </p:txBody>
      </p:sp>
      <p:pic>
        <p:nvPicPr>
          <p:cNvPr id="5122" name="Picture 2" descr="&amp;Kcy;&amp;acy;&amp;rcy;&amp;tcy;&amp;icy;&amp;ncy;&amp;kcy;&amp;icy; &amp;pcy;&amp;ocy; &amp;zcy;&amp;acy;&amp;pcy;&amp;rcy;&amp;ocy;&amp;scy;&amp;ucy; &amp;ucy;&amp;pcy;&amp;rcy;&amp;acy;&amp;vcy;&amp;lcy;&amp;iecy;&amp;ncy;&amp;icy;&amp;iecy; &amp;pcy;&amp;iecy;&amp;rcy;&amp;scy;&amp;ocy;&amp;ncy;&amp;acy;&amp;l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1731332"/>
            <a:ext cx="2844954" cy="4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181" y="137067"/>
            <a:ext cx="11346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Величина нормы управляемости зависит от: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5181" y="906145"/>
            <a:ext cx="79605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Характера деятельности (чем сложнее, тем норма управляемости должна быть ниже);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Знаний и опыта руководителя, способностей и квалификации подчиненных, их заинтересованности в работе;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Новизны проблем, возможности возникновения неожиданных и сложных ситуаций;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Стабильности структуры управления, </a:t>
            </a:r>
            <a:r>
              <a:rPr lang="ru-R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стандартизованности</a:t>
            </a: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процедур, надежности </a:t>
            </a:r>
            <a:r>
              <a:rPr lang="ru-R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коммуникаций,наличия</a:t>
            </a: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вспомогательного персонала, технической оснащенности исполнителей.;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Детальности и конкретности постановки задач, совершенства методов принятия решений.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Уровня организационной культуры, состояния межличностных отношений  и морально-психологического климата.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Территориальной разбросанности исполнителей.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Самостоятельности исполнителей, их физических и психологических возможностей.</a:t>
            </a:r>
          </a:p>
        </p:txBody>
      </p:sp>
      <p:pic>
        <p:nvPicPr>
          <p:cNvPr id="6146" name="Picture 2" descr="&amp;Kcy;&amp;acy;&amp;rcy;&amp;tcy;&amp;icy;&amp;ncy;&amp;kcy;&amp;icy; &amp;pcy;&amp;ocy; &amp;zcy;&amp;acy;&amp;pcy;&amp;rcy;&amp;ocy;&amp;scy;&amp;ucy; &amp;ucy;&amp;pcy;&amp;rcy;&amp;acy;&amp;vcy;&amp;lcy;&amp;iecy;&amp;ncy;&amp;icy;&amp;iecy; &amp;pcy;&amp;iecy;&amp;rcy;&amp;scy;&amp;ocy;&amp;ncy;&amp;acy;&amp;l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09" y="1907190"/>
            <a:ext cx="3318932" cy="248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8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432" y="0"/>
            <a:ext cx="11548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Управленческая структура эффективна,</a:t>
            </a:r>
          </a:p>
          <a:p>
            <a:pPr algn="ctr"/>
            <a: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когда </a:t>
            </a:r>
            <a:r>
              <a:rPr lang="ru-RU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ей свойственны: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0431" y="1323439"/>
            <a:ext cx="11548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Системность, единство составляющих звеньев при четком разграничении выполняемых ими функций;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Высокая динамичность и одновременно адаптивность к новым условиям;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Стабильность, т.е. способность сохранять равновесие при возмущениях среды;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Простота, минимальное число уровней управления и должностей;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Оптимизация нормы управляемости;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Рациональное сочетание централизации и децентрализации принятия решений;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Обеспечение ориентации работы на интересы потребителя;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Деятельность в рамках нормативно-правовой базы и норм деловой этики.</a:t>
            </a:r>
          </a:p>
        </p:txBody>
      </p:sp>
      <p:pic>
        <p:nvPicPr>
          <p:cNvPr id="7172" name="Picture 4" descr="&amp;Kcy;&amp;acy;&amp;rcy;&amp;tcy;&amp;icy;&amp;ncy;&amp;kcy;&amp;icy; &amp;pcy;&amp;ocy; &amp;zcy;&amp;acy;&amp;pcy;&amp;rcy;&amp;ocy;&amp;scy;&amp;ucy; &amp;ucy;&amp;pcy;&amp;rcy;&amp;acy;&amp;vcy;&amp;lcy;&amp;iecy;&amp;ncy;&amp;icy;&amp;iecy; &amp;pcy;&amp;iecy;&amp;rcy;&amp;scy;&amp;ocy;&amp;ncy;&amp;acy;&amp;l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983" y="4018173"/>
            <a:ext cx="7691351" cy="259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0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</TotalTime>
  <Words>574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Georgia</vt:lpstr>
      <vt:lpstr>Times New Roman</vt:lpstr>
      <vt:lpstr>Wingdings</vt:lpstr>
      <vt:lpstr>Wingdings 3</vt:lpstr>
      <vt:lpstr>Сектор</vt:lpstr>
      <vt:lpstr>     Структура управления организацией к.э.н., доцент кафедры международного туризма и гостиничного бизнеса Нежельченко Е.В. к.э.н., доцент кафедры международного туризма и гостиничного бизнеса Ясенок С.Н.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UI BelSU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управления организацией</dc:title>
  <dc:creator>OE</dc:creator>
  <cp:lastModifiedBy>Учетная запись Майкрософт</cp:lastModifiedBy>
  <cp:revision>7</cp:revision>
  <dcterms:created xsi:type="dcterms:W3CDTF">2017-04-17T13:06:16Z</dcterms:created>
  <dcterms:modified xsi:type="dcterms:W3CDTF">2021-02-03T16:10:58Z</dcterms:modified>
</cp:coreProperties>
</file>