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7D554F-1987-4AC4-B3D7-1CAD0D7EA29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62231-72D8-4A2E-9B4F-33CAEC8F06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683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562231-72D8-4A2E-9B4F-33CAEC8F06D1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060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548408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n w="10541" cmpd="sng">
                  <a:solidFill>
                    <a:srgbClr val="727CA3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727CA3">
                        <a:tint val="40000"/>
                        <a:satMod val="250000"/>
                      </a:srgbClr>
                    </a:gs>
                    <a:gs pos="9000">
                      <a:srgbClr val="727CA3">
                        <a:tint val="52000"/>
                        <a:satMod val="300000"/>
                      </a:srgbClr>
                    </a:gs>
                    <a:gs pos="50000">
                      <a:srgbClr val="727CA3">
                        <a:shade val="20000"/>
                        <a:satMod val="300000"/>
                      </a:srgbClr>
                    </a:gs>
                    <a:gs pos="79000">
                      <a:srgbClr val="727CA3">
                        <a:tint val="52000"/>
                        <a:satMod val="300000"/>
                      </a:srgbClr>
                    </a:gs>
                    <a:gs pos="100000">
                      <a:srgbClr val="727CA3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Электронная коммерция и ее место в современной экономике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420888"/>
            <a:ext cx="8229600" cy="2232248"/>
          </a:xfrm>
        </p:spPr>
        <p:txBody>
          <a:bodyPr/>
          <a:lstStyle/>
          <a:p>
            <a:pPr marL="0" lvl="0" indent="0" algn="ctr">
              <a:spcBef>
                <a:spcPct val="20000"/>
              </a:spcBef>
              <a:buClrTx/>
              <a:buSzTx/>
              <a:buNone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к.э.н., доцент кафедры международного туризма и гостиничного бизнеса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Нежельченко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Е.В.</a:t>
            </a:r>
          </a:p>
          <a:p>
            <a:pPr marL="0" lvl="0" indent="0" algn="ctr">
              <a:spcBef>
                <a:spcPct val="20000"/>
              </a:spcBef>
              <a:buClrTx/>
              <a:buSzTx/>
              <a:buNone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к.э.н., доцент кафедры международного туризма и гостиничного бизнеса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Ясенок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С.Н.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7142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1196752"/>
            <a:ext cx="56166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Благодарю за внимание!!!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7170" name="Picture 2" descr="C:\Users\Маруся\Desktop\Ясенок С.Н\674c0e9a0469b207e7aa73b5c2af001c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780928"/>
            <a:ext cx="3096344" cy="32408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/>
            <a:r>
              <a:rPr lang="ru-RU" b="1" dirty="0" smtClean="0"/>
              <a:t>Сущность электронной коммерции</a:t>
            </a:r>
          </a:p>
          <a:p>
            <a:pPr indent="457200" algn="ctr"/>
            <a:endParaRPr lang="ru-RU" b="1" dirty="0" smtClean="0"/>
          </a:p>
          <a:p>
            <a:pPr indent="457200" algn="just"/>
            <a:r>
              <a:rPr lang="ru-RU" dirty="0" smtClean="0"/>
              <a:t>Появление новой электронной экономики явилось следствием прорыва в области телекоммуникаций и систем обработки данных. Теперь, как частные лица, так и компании во всем мире связаны друг с другом по электронным каналам и это приводит к изменению принципов ведения бизнеса, к изменению основных характеристик делового бизнеса: </a:t>
            </a:r>
          </a:p>
          <a:p>
            <a:pPr indent="457200" algn="just"/>
            <a:r>
              <a:rPr lang="ru-RU" dirty="0" smtClean="0"/>
              <a:t>1.Обработка и обмен информацией стали более мощным и эффективным средством ведения бизнеса, чем перемещение физических товаров. Стоимость компаний все в большей степени определяется не ее материальными активами (здания, оборудование), а такими нематериальными активами, как люди, идеи, технологии и стратегией объединения и использования главных информационных ресурсов компании.</a:t>
            </a:r>
          </a:p>
          <a:p>
            <a:pPr indent="457200" algn="just"/>
            <a:r>
              <a:rPr lang="ru-RU" dirty="0" smtClean="0"/>
              <a:t>2. Расстояния исчезают. Любой человек может мгновенно связаться о своим клиентом в любой точке планеты. Теперь весь мир становится потенциальным клиентом. Перед бизнесом открываются огромные возможности. </a:t>
            </a:r>
            <a:endParaRPr lang="ru-RU" dirty="0"/>
          </a:p>
        </p:txBody>
      </p:sp>
      <p:pic>
        <p:nvPicPr>
          <p:cNvPr id="1028" name="Picture 4" descr="C:\Users\Маруся\Desktop\Ясенок С.Н\821356_blo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870176"/>
            <a:ext cx="3168352" cy="2987824"/>
          </a:xfrm>
          <a:prstGeom prst="rect">
            <a:avLst/>
          </a:prstGeom>
          <a:noFill/>
        </p:spPr>
      </p:pic>
      <p:pic>
        <p:nvPicPr>
          <p:cNvPr id="1029" name="Picture 5" descr="C:\Users\Маруся\Desktop\Ясенок С.Н\1635743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2048" y="4149080"/>
            <a:ext cx="5015880" cy="25079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 smtClean="0"/>
              <a:t>4. Главнейшим фактором в развитии новой экономики становится интеллектуальный капитал. Большие доходы приносят оригинальные идеи, технологии и модели ведения бизнеса.</a:t>
            </a:r>
          </a:p>
          <a:p>
            <a:pPr indent="457200" algn="just"/>
            <a:r>
              <a:rPr lang="ru-RU" dirty="0" smtClean="0"/>
              <a:t> 5. Увеличивается рыночная стоимость. Она изменяется экспоненциально с ростом доли на рынке. Для продуктов, которые помогают создать типовой стандарт, сетевой эффект еще более заметен. Чем в большем количестве он используется, тем более важным он становится. В этом есть коренное отличие от обычной экономики, в которой ценность продукта тем выше, чем больше его дефицитность.</a:t>
            </a:r>
          </a:p>
          <a:p>
            <a:pPr indent="457200" algn="just"/>
            <a:r>
              <a:rPr lang="ru-RU" dirty="0" smtClean="0"/>
              <a:t> 6. С появлением сети появляются новые возможности для всех субъектов экономики. Теперь для сравнения цен на товары и услуги достаточно зайти в сеть, и, не выходя из офиса получить необходимую информацию и подобрать наиболее привлекательное предложение.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3356992"/>
            <a:ext cx="56521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 smtClean="0"/>
              <a:t>7. Сокращается расстояние между желанием купить товар и самой покупкой. Интернет - всего лишь инструмент организации единого ин- 9 формационного пространства, однако именно он позволил выйти на но- вый виток развития бизнеса. С одной стороны, Интернет предоставил производителям доступ к максимальной аудитории потребителей со всеми их разнообразными предпочтениями, а с другой - дал клиентам возможность с помощью электронных интерфейсов самим вводить свои заказы в отлаженную систему управления производством.</a:t>
            </a:r>
            <a:endParaRPr lang="ru-RU" dirty="0"/>
          </a:p>
        </p:txBody>
      </p:sp>
      <p:pic>
        <p:nvPicPr>
          <p:cNvPr id="4" name="Picture 3" descr="C:\Users\Маруся\Desktop\Ясенок С.Н\elektronnaya-kommertsiya-300x29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99373" y="2708920"/>
            <a:ext cx="3444627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03649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В эволюции электронной коммерции можно выделить4 фазы развития</a:t>
            </a:r>
            <a:r>
              <a:rPr lang="ru-RU" dirty="0" smtClean="0"/>
              <a:t>: </a:t>
            </a:r>
          </a:p>
          <a:p>
            <a:pPr indent="457200" algn="just"/>
            <a:r>
              <a:rPr lang="ru-RU" dirty="0" smtClean="0"/>
              <a:t>Первая фаза- коммуникации. Эта фаза характеризуется возникновением таких сервисов как: FTP- </a:t>
            </a:r>
            <a:r>
              <a:rPr lang="ru-RU" dirty="0" err="1" smtClean="0"/>
              <a:t>File</a:t>
            </a:r>
            <a:r>
              <a:rPr lang="ru-RU" dirty="0" smtClean="0"/>
              <a:t> </a:t>
            </a:r>
            <a:r>
              <a:rPr lang="ru-RU" dirty="0" err="1" smtClean="0"/>
              <a:t>Transfer</a:t>
            </a:r>
            <a:r>
              <a:rPr lang="ru-RU" dirty="0" smtClean="0"/>
              <a:t> </a:t>
            </a:r>
            <a:r>
              <a:rPr lang="ru-RU" dirty="0" err="1" smtClean="0"/>
              <a:t>Protocol</a:t>
            </a:r>
            <a:r>
              <a:rPr lang="ru-RU" dirty="0" smtClean="0"/>
              <a:t> (Протокол передачи файлов), который позволяет передавать и получать файлы. Этот сервис остается одним из основных способов распространения бесплатных программ и различных дополнений и исправлений к коммерческим версиям программ; Gopher- система вложенных меню, которая была прообразом Всемирной паутины. В настоящее время эта система постепенно отмирает; Новости. В результате на первой фазе появилась возможность передачи/получения файлов и налаживания коммуникаций в среде академических и компьютерных энтузиастов. </a:t>
            </a:r>
          </a:p>
          <a:p>
            <a:pPr indent="457200" algn="just"/>
            <a:r>
              <a:rPr lang="ru-RU" dirty="0" smtClean="0"/>
              <a:t>Вторую фазу можно назвать "односторонний маркетинг".Она характеризуется возникновением системы "Mosaic" - прообраз Всемирной паутины, который служил для распространения рыночной информации и обеспечивал клиентов базисными услугами.</a:t>
            </a:r>
            <a:endParaRPr lang="ru-RU" dirty="0"/>
          </a:p>
        </p:txBody>
      </p:sp>
      <p:pic>
        <p:nvPicPr>
          <p:cNvPr id="2050" name="Picture 2" descr="C:\Users\Маруся\Desktop\Ясенок С.Н\img_19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573016"/>
            <a:ext cx="6552728" cy="2746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 smtClean="0"/>
              <a:t>Третья фаза характеризуется возникновением системы Всемирной паутины - WWW-World </a:t>
            </a:r>
            <a:r>
              <a:rPr lang="ru-RU" dirty="0" err="1" smtClean="0"/>
              <a:t>Wide</a:t>
            </a:r>
            <a:r>
              <a:rPr lang="ru-RU" dirty="0" smtClean="0"/>
              <a:t> </a:t>
            </a:r>
            <a:r>
              <a:rPr lang="ru-RU" dirty="0" err="1" smtClean="0"/>
              <a:t>Web</a:t>
            </a:r>
            <a:r>
              <a:rPr lang="ru-RU" dirty="0" smtClean="0"/>
              <a:t>. Технология WWW была разработана Европейской лабораторией физики элементарных частиц . В основу этой системы положено понятие гипертекста , т.е. множества отдельных текстов , которые имеют ссылки друг на друга . Эти тексты также называются документами, статьями или страницами. Слова, находящиеся в одном документе , как бы "привязаны " к другим документам. Для работы со всемирной паутиной используется специальный протокол HTTP - </a:t>
            </a:r>
            <a:r>
              <a:rPr lang="ru-RU" dirty="0" err="1" smtClean="0"/>
              <a:t>Hyper</a:t>
            </a:r>
            <a:r>
              <a:rPr lang="ru-RU" dirty="0" smtClean="0"/>
              <a:t> </a:t>
            </a:r>
            <a:r>
              <a:rPr lang="ru-RU" dirty="0" err="1" smtClean="0"/>
              <a:t>Text</a:t>
            </a:r>
            <a:r>
              <a:rPr lang="ru-RU" dirty="0" smtClean="0"/>
              <a:t> </a:t>
            </a:r>
            <a:r>
              <a:rPr lang="ru-RU" dirty="0" err="1" smtClean="0"/>
              <a:t>Transter</a:t>
            </a:r>
            <a:r>
              <a:rPr lang="ru-RU" dirty="0" smtClean="0"/>
              <a:t> </a:t>
            </a:r>
            <a:r>
              <a:rPr lang="ru-RU" dirty="0" err="1" smtClean="0"/>
              <a:t>Protocol</a:t>
            </a:r>
            <a:r>
              <a:rPr lang="ru-RU" dirty="0" smtClean="0"/>
              <a:t> (Протокол передачи гипертекста) .В результате создания WWW стало возможным взаимодействие клиентов, осуществление базисных коммуникаций между компаниями, осуществление простых трансакций. </a:t>
            </a:r>
          </a:p>
        </p:txBody>
      </p:sp>
      <p:pic>
        <p:nvPicPr>
          <p:cNvPr id="3075" name="Picture 3" descr="C:\Users\Маруся\Desktop\Ясенок С.Н\glob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996952"/>
            <a:ext cx="4032448" cy="3024336"/>
          </a:xfrm>
          <a:prstGeom prst="rect">
            <a:avLst/>
          </a:prstGeom>
          <a:noFill/>
        </p:spPr>
      </p:pic>
      <p:pic>
        <p:nvPicPr>
          <p:cNvPr id="3076" name="Picture 4" descr="C:\Users\Маруся\Desktop\Ясенок С.Н\hqdefaul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068960"/>
            <a:ext cx="3995936" cy="29969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 smtClean="0"/>
              <a:t>Сейчас мы находимся в четвертой фазе развития, которая характеризуется трансформацией бизнес-процессов и, благодаря применению новых Интернет технологий, возникновением новых направлений бизнеса. Электронная коммерция на основе внедрения новых Интернет технологий позволяет оптимизировать бизнес- процесс, полностью его автоматизировать, включая поиск необходимых товаров или услуг, проведение платежей, отгрузку и доставку товаров</a:t>
            </a:r>
            <a:endParaRPr lang="ru-RU" dirty="0"/>
          </a:p>
        </p:txBody>
      </p:sp>
      <p:pic>
        <p:nvPicPr>
          <p:cNvPr id="4098" name="Picture 2" descr="C:\Users\Маруся\Desktop\Ясенок С.Н\elektron. ком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060848"/>
            <a:ext cx="6911330" cy="42212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 smtClean="0"/>
              <a:t>Основные понятия электронной коммерции. Электронный бизнес - форма ведения бизнеса, при которой значительная его часть выполняется с применением информационных технологий (локальные и глобальные сети, специализированное программное обеспечение и т.д.). Электронный бизнес включает: продажи, маркетинг, финансовый анализ, платежи, поиск сотрудников, поддержку пользователей и поддержку партнерских отношений. Электронная коммерция- форма коммерции, при которой два и более звена коммерческого цикла выполняется с применением информационных технологий. </a:t>
            </a:r>
            <a:endParaRPr lang="ru-RU" dirty="0"/>
          </a:p>
        </p:txBody>
      </p:sp>
      <p:pic>
        <p:nvPicPr>
          <p:cNvPr id="5122" name="Picture 2" descr="C:\Users\Маруся\Desktop\Ясенок С.Н\main_Disfruta-las-ventajas-de-comprar-por-Internet-820x450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276872"/>
            <a:ext cx="7234436" cy="39701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/>
            <a:r>
              <a:rPr lang="ru-RU" b="1" dirty="0" smtClean="0"/>
              <a:t>Основные отличия электронной коммерции от электронного бизнеса </a:t>
            </a:r>
          </a:p>
          <a:p>
            <a:pPr indent="457200" algn="ctr"/>
            <a:endParaRPr lang="ru-RU" dirty="0" smtClean="0"/>
          </a:p>
          <a:p>
            <a:pPr indent="457200" algn="just"/>
            <a:r>
              <a:rPr lang="ru-RU" dirty="0" smtClean="0"/>
              <a:t>• электронный бизнес может как иметь, так и не иметь коммерческой составляющей;</a:t>
            </a:r>
          </a:p>
          <a:p>
            <a:pPr indent="457200" algn="just"/>
            <a:r>
              <a:rPr lang="ru-RU" dirty="0" smtClean="0"/>
              <a:t> • электронная коммерция– ограниченное проявление электронного бизнеса, представляющее собой маркетинг, продажу, приобретение товаров/услуг с использованием телекоммуникационных технологий; </a:t>
            </a:r>
          </a:p>
          <a:p>
            <a:pPr indent="457200" algn="just"/>
            <a:r>
              <a:rPr lang="ru-RU" dirty="0" smtClean="0"/>
              <a:t>• электронный бизнес поддерживает цепочку добавление потребительской стоимости, интегрируя в цепочки несколько компаний; </a:t>
            </a:r>
          </a:p>
          <a:p>
            <a:pPr indent="457200" algn="just"/>
            <a:r>
              <a:rPr lang="ru-RU" dirty="0" smtClean="0"/>
              <a:t>• основной упор электронный бизнес находятся в сфере управления цепочками поставщиков и внутренней деятельности компании;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2780928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 smtClean="0"/>
              <a:t>• физические лица; </a:t>
            </a:r>
          </a:p>
          <a:p>
            <a:pPr indent="457200" algn="just"/>
            <a:r>
              <a:rPr lang="ru-RU" dirty="0" smtClean="0"/>
              <a:t>• юридические лица, в том числе иностранные, независимо от вида собственности и организационно-правовой формы (финансовые институты, прочие юридические лица); </a:t>
            </a:r>
          </a:p>
          <a:p>
            <a:pPr indent="457200" algn="just"/>
            <a:r>
              <a:rPr lang="ru-RU" dirty="0" smtClean="0"/>
              <a:t>• государство как субъект права (органы власти; представители </a:t>
            </a:r>
            <a:r>
              <a:rPr lang="ru-RU" dirty="0" err="1" smtClean="0"/>
              <a:t>гос</a:t>
            </a:r>
            <a:r>
              <a:rPr lang="ru-RU" dirty="0" smtClean="0"/>
              <a:t>. организаций, которые участвуют в электронной коммерции в качестве: лиц, осуществляющих электронную коммерцию.)</a:t>
            </a:r>
            <a:endParaRPr lang="ru-RU" dirty="0"/>
          </a:p>
        </p:txBody>
      </p:sp>
      <p:pic>
        <p:nvPicPr>
          <p:cNvPr id="6146" name="Picture 2" descr="C:\Users\Маруся\Desktop\Ясенок С.Н\compras-pela-n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325888"/>
            <a:ext cx="2532112" cy="2532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771800" y="476672"/>
            <a:ext cx="3456384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347864" y="692696"/>
            <a:ext cx="2376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Электронный бизнес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276872"/>
            <a:ext cx="8352928" cy="37444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3501008"/>
            <a:ext cx="151216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67544" y="357301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Производство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95736" y="2564904"/>
            <a:ext cx="5616624" cy="2448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347864" y="3068960"/>
            <a:ext cx="151216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292080" y="3068960"/>
            <a:ext cx="223224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419872" y="306896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Маркетинг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436096" y="306896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Продажа + оплата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483768" y="4221088"/>
            <a:ext cx="151216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932040" y="4221088"/>
            <a:ext cx="2736304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956376" y="3429000"/>
            <a:ext cx="720080" cy="43204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2699792" y="422108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Закупка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5004048" y="4221088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Электронная коммерция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8100392" y="34290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…</a:t>
            </a:r>
            <a:endParaRPr lang="ru-RU" dirty="0"/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2339752" y="3356992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2843808" y="350100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2915816" y="3356992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4932040" y="328498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7524328" y="364502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35</TotalTime>
  <Words>894</Words>
  <Application>Microsoft Office PowerPoint</Application>
  <PresentationFormat>Экран (4:3)</PresentationFormat>
  <Paragraphs>36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Bookman Old Style</vt:lpstr>
      <vt:lpstr>Calibri</vt:lpstr>
      <vt:lpstr>Cambria</vt:lpstr>
      <vt:lpstr>Gill Sans MT</vt:lpstr>
      <vt:lpstr>Times New Roman</vt:lpstr>
      <vt:lpstr>Wingdings</vt:lpstr>
      <vt:lpstr>Wingdings 3</vt:lpstr>
      <vt:lpstr>Начальная</vt:lpstr>
      <vt:lpstr>Электронная коммерция и ее место в современной экономике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Электронная коммерция и ее место в современной экономике</dc:title>
  <dc:creator>Маруся</dc:creator>
  <cp:lastModifiedBy>Учетная запись Майкрософт</cp:lastModifiedBy>
  <cp:revision>9</cp:revision>
  <dcterms:created xsi:type="dcterms:W3CDTF">2017-11-28T17:57:26Z</dcterms:created>
  <dcterms:modified xsi:type="dcterms:W3CDTF">2021-02-03T16:14:19Z</dcterms:modified>
</cp:coreProperties>
</file>