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08313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5D91B289-6B32-492C-AFD9-C9AB4476788B}" type="datetimeFigureOut">
              <a:rPr lang="ru-RU" smtClean="0"/>
              <a:t>18.03.2020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324416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796678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70985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5086404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99920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3187771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880070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1402226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2522237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D91B289-6B32-492C-AFD9-C9AB4476788B}" type="datetimeFigureOut">
              <a:rPr lang="ru-RU" smtClean="0"/>
              <a:t>18.03.2020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2013375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D91B289-6B32-492C-AFD9-C9AB4476788B}" type="datetimeFigureOut">
              <a:rPr lang="ru-RU" smtClean="0"/>
              <a:t>18.03.2020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42732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D91B289-6B32-492C-AFD9-C9AB4476788B}" type="datetimeFigureOut">
              <a:rPr lang="ru-RU" smtClean="0"/>
              <a:t>18.03.2020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2742613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D91B289-6B32-492C-AFD9-C9AB4476788B}" type="datetimeFigureOut">
              <a:rPr lang="ru-RU" smtClean="0"/>
              <a:t>18.03.2020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417160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91B289-6B32-492C-AFD9-C9AB4476788B}" type="datetimeFigureOut">
              <a:rPr lang="ru-RU" smtClean="0"/>
              <a:t>18.03.2020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294065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D91B289-6B32-492C-AFD9-C9AB4476788B}" type="datetimeFigureOut">
              <a:rPr lang="ru-RU" smtClean="0"/>
              <a:t>18.03.2020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2634660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D91B289-6B32-492C-AFD9-C9AB4476788B}" type="datetimeFigureOut">
              <a:rPr lang="ru-RU" smtClean="0"/>
              <a:t>18.03.2020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CB3CEAB-B18C-4DC6-9043-717A5787EBE6}" type="slidenum">
              <a:rPr lang="ru-RU" smtClean="0"/>
              <a:t>‹#›</a:t>
            </a:fld>
            <a:endParaRPr lang="ru-RU"/>
          </a:p>
        </p:txBody>
      </p:sp>
    </p:spTree>
    <p:extLst>
      <p:ext uri="{BB962C8B-B14F-4D97-AF65-F5344CB8AC3E}">
        <p14:creationId xmlns:p14="http://schemas.microsoft.com/office/powerpoint/2010/main" val="3925341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D91B289-6B32-492C-AFD9-C9AB4476788B}" type="datetimeFigureOut">
              <a:rPr lang="ru-RU" smtClean="0"/>
              <a:t>18.03.2020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CB3CEAB-B18C-4DC6-9043-717A5787EBE6}" type="slidenum">
              <a:rPr lang="ru-RU" smtClean="0"/>
              <a:t>‹#›</a:t>
            </a:fld>
            <a:endParaRPr lang="ru-RU"/>
          </a:p>
        </p:txBody>
      </p:sp>
    </p:spTree>
    <p:extLst>
      <p:ext uri="{BB962C8B-B14F-4D97-AF65-F5344CB8AC3E}">
        <p14:creationId xmlns:p14="http://schemas.microsoft.com/office/powerpoint/2010/main" val="24141437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272" y="152400"/>
            <a:ext cx="12122728" cy="3034148"/>
          </a:xfrm>
        </p:spPr>
        <p:txBody>
          <a:bodyPr>
            <a:normAutofit fontScale="90000"/>
          </a:bodyPr>
          <a:lstStyle/>
          <a:p>
            <a:pPr algn="ctr"/>
            <a:r>
              <a:rPr lang="ru-RU" sz="5400" b="1" dirty="0">
                <a:latin typeface="Times New Roman" panose="02020603050405020304" pitchFamily="18" charset="0"/>
                <a:cs typeface="Times New Roman" panose="02020603050405020304" pitchFamily="18" charset="0"/>
              </a:rPr>
              <a:t>Тема </a:t>
            </a:r>
            <a:r>
              <a:rPr lang="ru-RU" sz="5400" b="1" dirty="0" smtClean="0">
                <a:latin typeface="Times New Roman" panose="02020603050405020304" pitchFamily="18" charset="0"/>
                <a:cs typeface="Times New Roman" panose="02020603050405020304" pitchFamily="18" charset="0"/>
              </a:rPr>
              <a:t>2: «Основы </a:t>
            </a:r>
            <a:r>
              <a:rPr lang="ru-RU" sz="5400" b="1" dirty="0">
                <a:latin typeface="Times New Roman" panose="02020603050405020304" pitchFamily="18" charset="0"/>
                <a:cs typeface="Times New Roman" panose="02020603050405020304" pitchFamily="18" charset="0"/>
              </a:rPr>
              <a:t>организации обслуживания </a:t>
            </a:r>
            <a:r>
              <a:rPr lang="ru-RU" sz="5400" b="1" dirty="0" smtClean="0">
                <a:latin typeface="Times New Roman" panose="02020603050405020304" pitchFamily="18" charset="0"/>
                <a:cs typeface="Times New Roman" panose="02020603050405020304" pitchFamily="18" charset="0"/>
              </a:rPr>
              <a:t>потребителей»</a:t>
            </a:r>
            <a:r>
              <a:rPr lang="ru-RU" b="1" dirty="0"/>
              <a:t/>
            </a:r>
            <a:br>
              <a:rPr lang="ru-RU" b="1" dirty="0"/>
            </a:br>
            <a:endParaRPr lang="ru-RU" dirty="0"/>
          </a:p>
        </p:txBody>
      </p:sp>
      <p:sp>
        <p:nvSpPr>
          <p:cNvPr id="3" name="Подзаголовок 2"/>
          <p:cNvSpPr>
            <a:spLocks noGrp="1"/>
          </p:cNvSpPr>
          <p:nvPr>
            <p:ph type="subTitle" idx="1"/>
          </p:nvPr>
        </p:nvSpPr>
        <p:spPr>
          <a:xfrm>
            <a:off x="221672" y="3186548"/>
            <a:ext cx="11817927" cy="4655127"/>
          </a:xfrm>
        </p:spPr>
        <p:txBody>
          <a:bodyPr>
            <a:normAutofit/>
          </a:bodyPr>
          <a:lstStyle/>
          <a:p>
            <a:r>
              <a:rPr lang="ru-RU" sz="2800" dirty="0">
                <a:solidFill>
                  <a:schemeClr val="tx1"/>
                </a:solidFill>
                <a:latin typeface="Times New Roman" panose="02020603050405020304" pitchFamily="18" charset="0"/>
                <a:cs typeface="Times New Roman" panose="02020603050405020304" pitchFamily="18" charset="0"/>
              </a:rPr>
              <a:t>2</a:t>
            </a:r>
            <a:r>
              <a:rPr lang="ru-RU" sz="2800" dirty="0" smtClean="0">
                <a:solidFill>
                  <a:schemeClr val="tx1"/>
                </a:solidFill>
                <a:latin typeface="Times New Roman" panose="02020603050405020304" pitchFamily="18" charset="0"/>
                <a:cs typeface="Times New Roman" panose="02020603050405020304" pitchFamily="18" charset="0"/>
              </a:rPr>
              <a:t>.1. Этапы </a:t>
            </a:r>
            <a:r>
              <a:rPr lang="ru-RU" sz="2800" dirty="0">
                <a:solidFill>
                  <a:schemeClr val="tx1"/>
                </a:solidFill>
                <a:latin typeface="Times New Roman" panose="02020603050405020304" pitchFamily="18" charset="0"/>
                <a:cs typeface="Times New Roman" panose="02020603050405020304" pitchFamily="18" charset="0"/>
              </a:rPr>
              <a:t>процесса обслуживания.</a:t>
            </a:r>
          </a:p>
          <a:p>
            <a:r>
              <a:rPr lang="ru-RU" sz="2800" dirty="0">
                <a:solidFill>
                  <a:schemeClr val="tx1"/>
                </a:solidFill>
                <a:latin typeface="Times New Roman" panose="02020603050405020304" pitchFamily="18" charset="0"/>
                <a:cs typeface="Times New Roman" panose="02020603050405020304" pitchFamily="18" charset="0"/>
              </a:rPr>
              <a:t>2</a:t>
            </a:r>
            <a:r>
              <a:rPr lang="ru-RU" sz="2800" dirty="0" smtClean="0">
                <a:solidFill>
                  <a:schemeClr val="tx1"/>
                </a:solidFill>
                <a:latin typeface="Times New Roman" panose="02020603050405020304" pitchFamily="18" charset="0"/>
                <a:cs typeface="Times New Roman" panose="02020603050405020304" pitchFamily="18" charset="0"/>
              </a:rPr>
              <a:t>.2</a:t>
            </a:r>
            <a:r>
              <a:rPr lang="ru-RU" sz="2800" dirty="0">
                <a:solidFill>
                  <a:schemeClr val="tx1"/>
                </a:solidFill>
                <a:latin typeface="Times New Roman" panose="02020603050405020304" pitchFamily="18" charset="0"/>
                <a:cs typeface="Times New Roman" panose="02020603050405020304" pitchFamily="18" charset="0"/>
              </a:rPr>
              <a:t>. Этапы взаимодействия с клиентом</a:t>
            </a:r>
          </a:p>
          <a:p>
            <a:r>
              <a:rPr lang="ru-RU" sz="2800" dirty="0">
                <a:solidFill>
                  <a:schemeClr val="tx1"/>
                </a:solidFill>
                <a:latin typeface="Times New Roman" panose="02020603050405020304" pitchFamily="18" charset="0"/>
                <a:cs typeface="Times New Roman" panose="02020603050405020304" pitchFamily="18" charset="0"/>
              </a:rPr>
              <a:t>2</a:t>
            </a:r>
            <a:r>
              <a:rPr lang="ru-RU" sz="2800" dirty="0" smtClean="0">
                <a:solidFill>
                  <a:schemeClr val="tx1"/>
                </a:solidFill>
                <a:latin typeface="Times New Roman" panose="02020603050405020304" pitchFamily="18" charset="0"/>
                <a:cs typeface="Times New Roman" panose="02020603050405020304" pitchFamily="18" charset="0"/>
              </a:rPr>
              <a:t>.3</a:t>
            </a:r>
            <a:r>
              <a:rPr lang="ru-RU" sz="2800" dirty="0">
                <a:solidFill>
                  <a:schemeClr val="tx1"/>
                </a:solidFill>
                <a:latin typeface="Times New Roman" panose="02020603050405020304" pitchFamily="18" charset="0"/>
                <a:cs typeface="Times New Roman" panose="02020603050405020304" pitchFamily="18" charset="0"/>
              </a:rPr>
              <a:t>. Эффективное управление взаимоотношениями с клиентами</a:t>
            </a:r>
          </a:p>
          <a:p>
            <a:r>
              <a:rPr lang="ru-RU" sz="2800" dirty="0">
                <a:solidFill>
                  <a:schemeClr val="tx1"/>
                </a:solidFill>
                <a:latin typeface="Times New Roman" panose="02020603050405020304" pitchFamily="18" charset="0"/>
                <a:cs typeface="Times New Roman" panose="02020603050405020304" pitchFamily="18" charset="0"/>
              </a:rPr>
              <a:t>2</a:t>
            </a:r>
            <a:r>
              <a:rPr lang="ru-RU" sz="2800" dirty="0" smtClean="0">
                <a:solidFill>
                  <a:schemeClr val="tx1"/>
                </a:solidFill>
                <a:latin typeface="Times New Roman" panose="02020603050405020304" pitchFamily="18" charset="0"/>
                <a:cs typeface="Times New Roman" panose="02020603050405020304" pitchFamily="18" charset="0"/>
              </a:rPr>
              <a:t>.4</a:t>
            </a:r>
            <a:r>
              <a:rPr lang="ru-RU" sz="2800" dirty="0">
                <a:solidFill>
                  <a:schemeClr val="tx1"/>
                </a:solidFill>
                <a:latin typeface="Times New Roman" panose="02020603050405020304" pitchFamily="18" charset="0"/>
                <a:cs typeface="Times New Roman" panose="02020603050405020304" pitchFamily="18" charset="0"/>
              </a:rPr>
              <a:t>. Прогрессивные формы обслуживания</a:t>
            </a:r>
          </a:p>
          <a:p>
            <a:r>
              <a:rPr lang="ru-RU" sz="2800" dirty="0">
                <a:solidFill>
                  <a:schemeClr val="tx1"/>
                </a:solidFill>
                <a:latin typeface="Times New Roman" panose="02020603050405020304" pitchFamily="18" charset="0"/>
                <a:cs typeface="Times New Roman" panose="02020603050405020304" pitchFamily="18" charset="0"/>
              </a:rPr>
              <a:t>2</a:t>
            </a:r>
            <a:r>
              <a:rPr lang="ru-RU" sz="2800" dirty="0" smtClean="0">
                <a:solidFill>
                  <a:schemeClr val="tx1"/>
                </a:solidFill>
                <a:latin typeface="Times New Roman" panose="02020603050405020304" pitchFamily="18" charset="0"/>
                <a:cs typeface="Times New Roman" panose="02020603050405020304" pitchFamily="18" charset="0"/>
              </a:rPr>
              <a:t>.5</a:t>
            </a:r>
            <a:r>
              <a:rPr lang="ru-RU" sz="2800" dirty="0">
                <a:solidFill>
                  <a:schemeClr val="tx1"/>
                </a:solidFill>
                <a:latin typeface="Times New Roman" panose="02020603050405020304" pitchFamily="18" charset="0"/>
                <a:cs typeface="Times New Roman" panose="02020603050405020304" pitchFamily="18" charset="0"/>
              </a:rPr>
              <a:t>. Качество услуги с позиции потребителя.</a:t>
            </a:r>
          </a:p>
          <a:p>
            <a:endParaRPr lang="ru-RU" dirty="0"/>
          </a:p>
        </p:txBody>
      </p:sp>
    </p:spTree>
    <p:extLst>
      <p:ext uri="{BB962C8B-B14F-4D97-AF65-F5344CB8AC3E}">
        <p14:creationId xmlns:p14="http://schemas.microsoft.com/office/powerpoint/2010/main" val="4223388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90946"/>
            <a:ext cx="12053455" cy="6038576"/>
          </a:xfrm>
          <a:prstGeom prst="rect">
            <a:avLst/>
          </a:prstGeom>
        </p:spPr>
        <p:txBody>
          <a:bodyPr wrap="square">
            <a:spAutoFit/>
          </a:bodyPr>
          <a:lstStyle/>
          <a:p>
            <a:pPr indent="457200" algn="just">
              <a:lnSpc>
                <a:spcPct val="115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Все продавцы хотят, чтобы клиент как можно быстрее принял решение о покупке. На это решение не «сваливается на голову» покупателя «с неба», оно созревает, и лишь потом оформляется в четкое представление: «Хочу модель А по цене Б на фирме В».</a:t>
            </a:r>
          </a:p>
          <a:p>
            <a:pPr indent="457200" algn="just">
              <a:lnSpc>
                <a:spcPct val="115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Если фирме (продавцу) ориентироваться только на «созревших» клиентов, самостоятельно прошедших путь к горной вершине, и работать только на стадии заключения сделки, то продавец буде иметь дело, только с 20% потенциальных покупателей, а остальные 80% останутся недоступными и вероятнее всего уйдут к конкурентам.</a:t>
            </a:r>
          </a:p>
          <a:p>
            <a:pPr indent="457200" algn="just">
              <a:lnSpc>
                <a:spcPct val="115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Если же действительно помогать клиенту получить то, что он хочет, но пока не сформулировал, то 80% всех потенциальных клиентов можно превратить в - реальных.</a:t>
            </a:r>
          </a:p>
          <a:p>
            <a:pPr indent="457200" algn="just">
              <a:lnSpc>
                <a:spcPct val="115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Каким же образом этого достигают профессионалы?</a:t>
            </a:r>
          </a:p>
          <a:p>
            <a:pPr indent="457200" algn="just">
              <a:lnSpc>
                <a:spcPct val="115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Они начинают свой путь к горной вершине вместе с клиентом. Причем важно, что это именно та вершина, к которой стремиться клиент, а не та, к которой интересно идти продавцу.</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8067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31718" y="1808657"/>
            <a:ext cx="10950334" cy="1938992"/>
          </a:xfrm>
          <a:prstGeom prst="rect">
            <a:avLst/>
          </a:prstGeom>
        </p:spPr>
        <p:txBody>
          <a:bodyPr wrap="square">
            <a:spAutoFit/>
          </a:bodyPr>
          <a:lstStyle/>
          <a:p>
            <a:pPr algn="ctr"/>
            <a:r>
              <a:rPr lang="ru-RU" sz="6000" b="1" dirty="0">
                <a:latin typeface="Times New Roman" panose="02020603050405020304" pitchFamily="18" charset="0"/>
                <a:cs typeface="Times New Roman" panose="02020603050405020304" pitchFamily="18" charset="0"/>
              </a:rPr>
              <a:t>2.4. Прогрессивные формы обслуживания</a:t>
            </a:r>
            <a:endParaRPr lang="ru-RU"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6079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8655" y="529166"/>
            <a:ext cx="11568545" cy="2677656"/>
          </a:xfrm>
          <a:prstGeom prst="rect">
            <a:avLst/>
          </a:prstGeom>
        </p:spPr>
        <p:txBody>
          <a:bodyPr wrap="square">
            <a:spAutoFit/>
          </a:bodyPr>
          <a:lstStyle/>
          <a:p>
            <a:pPr marL="457200" indent="-457200" algn="just">
              <a:spcAft>
                <a:spcPts val="0"/>
              </a:spcAft>
              <a:buFont typeface="Wingdings" panose="05000000000000000000" pitchFamily="2" charset="2"/>
              <a:buChar char="Ø"/>
            </a:pPr>
            <a:r>
              <a:rPr lang="ru-RU" sz="2800" dirty="0">
                <a:latin typeface="Times New Roman" panose="02020603050405020304" pitchFamily="18" charset="0"/>
                <a:ea typeface="Times New Roman" panose="02020603050405020304" pitchFamily="18" charset="0"/>
              </a:rPr>
              <a:t>Под</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b="1" u="sng" dirty="0">
                <a:latin typeface="Times New Roman" panose="02020603050405020304" pitchFamily="18" charset="0"/>
                <a:ea typeface="Times New Roman" panose="02020603050405020304" pitchFamily="18" charset="0"/>
              </a:rPr>
              <a:t>формой обслуживания</a:t>
            </a:r>
            <a:r>
              <a:rPr lang="ru-RU"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следует понимать определенный способ предоставления услуг, состоящий из набора конкретных сервисных операций и благ для потребителя. В рамках одной и той же разновидности услуг могут быть задействованы разные формы обслуживания, которые вырабатываются для удобства клиентов, для сближения процесса обслуживания с запросами потребителей.</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8845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7817" y="110836"/>
            <a:ext cx="11762509" cy="6124754"/>
          </a:xfrm>
          <a:prstGeom prst="rect">
            <a:avLst/>
          </a:prstGeom>
        </p:spPr>
        <p:txBody>
          <a:bodyPr wrap="square">
            <a:spAutoFit/>
          </a:bodyPr>
          <a:lstStyle/>
          <a:p>
            <a:pPr indent="457200" algn="just">
              <a:spcAft>
                <a:spcPts val="0"/>
              </a:spcAft>
            </a:pPr>
            <a:r>
              <a:rPr lang="ru-RU" sz="2800" dirty="0">
                <a:latin typeface="Times New Roman" panose="02020603050405020304" pitchFamily="18" charset="0"/>
                <a:ea typeface="Times New Roman" panose="02020603050405020304" pitchFamily="18" charset="0"/>
              </a:rPr>
              <a:t>Прогрессивные формы обслуживания призваны приближать услугу к потребителю, сокращать тем самым время на ее получение и создавать максимальные удобства для него. </a:t>
            </a:r>
            <a:endParaRPr lang="ru-RU" sz="2800" dirty="0" smtClean="0">
              <a:latin typeface="Times New Roman" panose="02020603050405020304" pitchFamily="18" charset="0"/>
              <a:ea typeface="Times New Roman" panose="02020603050405020304" pitchFamily="18" charset="0"/>
            </a:endParaRPr>
          </a:p>
          <a:p>
            <a:pPr indent="457200" algn="just">
              <a:spcAft>
                <a:spcPts val="0"/>
              </a:spcAft>
            </a:pPr>
            <a:endParaRPr lang="ru-RU" sz="2800" dirty="0">
              <a:latin typeface="Times New Roman" panose="02020603050405020304" pitchFamily="18" charset="0"/>
              <a:ea typeface="Times New Roman" panose="02020603050405020304" pitchFamily="18" charset="0"/>
            </a:endParaRPr>
          </a:p>
          <a:p>
            <a:pPr indent="457200" algn="just">
              <a:spcAft>
                <a:spcPts val="0"/>
              </a:spcAft>
            </a:pPr>
            <a:r>
              <a:rPr lang="ru-RU" sz="2800" dirty="0" smtClean="0">
                <a:latin typeface="Times New Roman" panose="02020603050405020304" pitchFamily="18" charset="0"/>
                <a:ea typeface="Times New Roman" panose="02020603050405020304" pitchFamily="18" charset="0"/>
              </a:rPr>
              <a:t>К </a:t>
            </a:r>
            <a:r>
              <a:rPr lang="ru-RU" sz="2800" dirty="0">
                <a:latin typeface="Times New Roman" panose="02020603050405020304" pitchFamily="18" charset="0"/>
                <a:ea typeface="Times New Roman" panose="02020603050405020304" pitchFamily="18" charset="0"/>
              </a:rPr>
              <a:t>таким формам относятся:</a:t>
            </a:r>
          </a:p>
          <a:p>
            <a:pPr indent="457200">
              <a:spcAft>
                <a:spcPts val="0"/>
              </a:spcAft>
            </a:pPr>
            <a:r>
              <a:rPr lang="ru-RU"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абонементное обслуживание;</a:t>
            </a:r>
          </a:p>
          <a:p>
            <a:pPr indent="457200">
              <a:spcAft>
                <a:spcPts val="0"/>
              </a:spcAft>
            </a:pPr>
            <a:r>
              <a:rPr lang="ru-RU"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бесконтактное обслуживание по месту жительства;</a:t>
            </a:r>
          </a:p>
          <a:p>
            <a:pPr indent="457200">
              <a:spcAft>
                <a:spcPts val="0"/>
              </a:spcAft>
            </a:pPr>
            <a:r>
              <a:rPr lang="ru-RU"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срочное выполнение заказа в присутствии клиента;</a:t>
            </a:r>
          </a:p>
          <a:p>
            <a:pPr indent="457200">
              <a:spcAft>
                <a:spcPts val="0"/>
              </a:spcAft>
            </a:pPr>
            <a:r>
              <a:rPr lang="ru-RU"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обслуживание с помощью обменного фонда машин и приборов;</a:t>
            </a:r>
          </a:p>
          <a:p>
            <a:pPr indent="457200">
              <a:spcAft>
                <a:spcPts val="0"/>
              </a:spcAft>
            </a:pPr>
            <a:r>
              <a:rPr lang="ru-RU"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ремонт на дому сложной бытовой техники;</a:t>
            </a:r>
          </a:p>
          <a:p>
            <a:pPr indent="457200">
              <a:spcAft>
                <a:spcPts val="0"/>
              </a:spcAft>
            </a:pPr>
            <a:r>
              <a:rPr lang="ru-RU"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служба экспресс-ремонта;</a:t>
            </a:r>
          </a:p>
          <a:p>
            <a:pPr indent="457200">
              <a:spcAft>
                <a:spcPts val="0"/>
              </a:spcAft>
            </a:pPr>
            <a:r>
              <a:rPr lang="ru-RU"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прием заказов по месту работы, по телефону или по почте;</a:t>
            </a:r>
          </a:p>
          <a:p>
            <a:pPr indent="457200">
              <a:spcAft>
                <a:spcPts val="0"/>
              </a:spcAft>
            </a:pPr>
            <a:r>
              <a:rPr lang="ru-RU"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самообслуживание;</a:t>
            </a:r>
          </a:p>
          <a:p>
            <a:pPr indent="457200">
              <a:spcAft>
                <a:spcPts val="0"/>
              </a:spcAft>
            </a:pPr>
            <a:r>
              <a:rPr lang="ru-RU" sz="2800"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выездное обслуживание.</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4211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4691" y="318656"/>
            <a:ext cx="11901054" cy="5109091"/>
          </a:xfrm>
          <a:prstGeom prst="rect">
            <a:avLst/>
          </a:prstGeom>
        </p:spPr>
        <p:txBody>
          <a:bodyPr wrap="square">
            <a:spAutoFit/>
          </a:bodyPr>
          <a:lstStyle/>
          <a:p>
            <a:pPr marL="457200" indent="-457200">
              <a:buFont typeface="Wingdings" panose="05000000000000000000" pitchFamily="2" charset="2"/>
              <a:buChar char="Ø"/>
            </a:pPr>
            <a:r>
              <a:rPr lang="ru-RU" sz="2800" b="1" u="sng" dirty="0">
                <a:latin typeface="Times New Roman" panose="02020603050405020304" pitchFamily="18" charset="0"/>
                <a:ea typeface="Calibri" panose="020F0502020204030204" pitchFamily="34" charset="0"/>
                <a:cs typeface="Times New Roman" panose="02020603050405020304" pitchFamily="18" charset="0"/>
              </a:rPr>
              <a:t>Абонементное обслуживание</a:t>
            </a:r>
            <a:r>
              <a:rPr lang="ru-RU" sz="2800" dirty="0">
                <a:latin typeface="Times New Roman" panose="02020603050405020304" pitchFamily="18" charset="0"/>
                <a:ea typeface="Calibri" panose="020F0502020204030204" pitchFamily="34" charset="0"/>
                <a:cs typeface="Times New Roman" panose="02020603050405020304" pitchFamily="18" charset="0"/>
              </a:rPr>
              <a:t> состоит в том, что заказчик, заключив договор с предприятием сервиса, получает право на оперативное обслуживание, проведение плановых профилактических процедур в течение срока действия договора. </a:t>
            </a:r>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ru-RU" sz="2800" b="1"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ru-RU" sz="2800" b="1" u="sng" dirty="0" smtClean="0">
                <a:latin typeface="Times New Roman" panose="02020603050405020304" pitchFamily="18" charset="0"/>
                <a:cs typeface="Times New Roman" panose="02020603050405020304" pitchFamily="18" charset="0"/>
              </a:rPr>
              <a:t>Бесконтактное </a:t>
            </a:r>
            <a:r>
              <a:rPr lang="ru-RU" sz="2800" b="1" u="sng" dirty="0">
                <a:latin typeface="Times New Roman" panose="02020603050405020304" pitchFamily="18" charset="0"/>
                <a:cs typeface="Times New Roman" panose="02020603050405020304" pitchFamily="18" charset="0"/>
              </a:rPr>
              <a:t>обслуживание</a:t>
            </a:r>
            <a:r>
              <a:rPr lang="ru-RU" sz="2800" dirty="0">
                <a:latin typeface="Times New Roman" panose="02020603050405020304" pitchFamily="18" charset="0"/>
                <a:cs typeface="Times New Roman" panose="02020603050405020304" pitchFamily="18" charset="0"/>
              </a:rPr>
              <a:t> состоит в следующем. </a:t>
            </a:r>
            <a:endParaRPr lang="ru-RU" sz="2800" dirty="0" smtClean="0">
              <a:latin typeface="Times New Roman" panose="02020603050405020304" pitchFamily="18" charset="0"/>
              <a:cs typeface="Times New Roman" panose="02020603050405020304" pitchFamily="18" charset="0"/>
            </a:endParaRPr>
          </a:p>
          <a:p>
            <a:pPr lvl="1"/>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В </a:t>
            </a:r>
            <a:r>
              <a:rPr lang="ru-RU" sz="2800" dirty="0">
                <a:latin typeface="Times New Roman" panose="02020603050405020304" pitchFamily="18" charset="0"/>
                <a:cs typeface="Times New Roman" panose="02020603050405020304" pitchFamily="18" charset="0"/>
              </a:rPr>
              <a:t>подъездах жилых домов (общежитии) предприятие сервиса устанавливает контейнеры-накопители. Заказчик складывает в контейнер белье для стирки или одежду для химчистки вместе с заполненной квитанцией. Чистое белье или одежда доставляется на дом заказчику в заранее оговоренное время. Оплата производится при получении заказа.</a:t>
            </a:r>
          </a:p>
          <a:p>
            <a:endParaRPr lang="ru-RU" dirty="0"/>
          </a:p>
        </p:txBody>
      </p:sp>
    </p:spTree>
    <p:extLst>
      <p:ext uri="{BB962C8B-B14F-4D97-AF65-F5344CB8AC3E}">
        <p14:creationId xmlns:p14="http://schemas.microsoft.com/office/powerpoint/2010/main" val="2719714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24691"/>
            <a:ext cx="11804072" cy="6555641"/>
          </a:xfrm>
          <a:prstGeom prst="rect">
            <a:avLst/>
          </a:prstGeom>
        </p:spPr>
        <p:txBody>
          <a:bodyPr wrap="square">
            <a:spAutoFit/>
          </a:bodyPr>
          <a:lstStyle/>
          <a:p>
            <a:pPr marL="457200" indent="-457200" algn="just">
              <a:spcAft>
                <a:spcPts val="0"/>
              </a:spcAft>
              <a:buFont typeface="Wingdings" panose="05000000000000000000" pitchFamily="2" charset="2"/>
              <a:buChar char="Ø"/>
            </a:pPr>
            <a:r>
              <a:rPr lang="ru-RU" sz="2800" b="1" u="sng" dirty="0">
                <a:latin typeface="Times New Roman" panose="02020603050405020304" pitchFamily="18" charset="0"/>
                <a:ea typeface="Times New Roman" panose="02020603050405020304" pitchFamily="18" charset="0"/>
              </a:rPr>
              <a:t>Обслуживание с помощью обменных фондов машин и приборов </a:t>
            </a:r>
            <a:r>
              <a:rPr lang="ru-RU" sz="2800" dirty="0">
                <a:latin typeface="Times New Roman" panose="02020603050405020304" pitchFamily="18" charset="0"/>
                <a:ea typeface="Times New Roman" panose="02020603050405020304" pitchFamily="18" charset="0"/>
              </a:rPr>
              <a:t>состоит в том, что владелец неисправной бытовой техники (прибора) получает в обмен уже отремонтированную аналогичную технику (прибор). При этом клиент оплачивает только стоимость ремонта, необходимого для восстановления сдаваемой им техники (прибора). Эта форма обслуживания широко применяется при ремонте часов, электробритв, пылесосов, полотеров, стиральных машин, холодильников и др.</a:t>
            </a:r>
          </a:p>
          <a:p>
            <a:pPr indent="457200" algn="just">
              <a:spcAft>
                <a:spcPts val="0"/>
              </a:spcAft>
            </a:pPr>
            <a:endParaRPr lang="ru-RU" sz="2800" b="1" dirty="0" smtClean="0">
              <a:latin typeface="Times New Roman" panose="02020603050405020304" pitchFamily="18" charset="0"/>
              <a:ea typeface="Times New Roman" panose="02020603050405020304" pitchFamily="18" charset="0"/>
            </a:endParaRPr>
          </a:p>
          <a:p>
            <a:pPr marL="457200" indent="-457200" algn="just">
              <a:spcAft>
                <a:spcPts val="0"/>
              </a:spcAft>
              <a:buFont typeface="Wingdings" panose="05000000000000000000" pitchFamily="2" charset="2"/>
              <a:buChar char="Ø"/>
            </a:pPr>
            <a:r>
              <a:rPr lang="ru-RU" sz="2800" b="1" u="sng" dirty="0" smtClean="0">
                <a:latin typeface="Times New Roman" panose="02020603050405020304" pitchFamily="18" charset="0"/>
                <a:ea typeface="Times New Roman" panose="02020603050405020304" pitchFamily="18" charset="0"/>
              </a:rPr>
              <a:t>Обслуживание </a:t>
            </a:r>
            <a:r>
              <a:rPr lang="ru-RU" sz="2800" b="1" u="sng" dirty="0">
                <a:latin typeface="Times New Roman" panose="02020603050405020304" pitchFamily="18" charset="0"/>
                <a:ea typeface="Times New Roman" panose="02020603050405020304" pitchFamily="18" charset="0"/>
              </a:rPr>
              <a:t>на дому</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широко применяется при ремонте крупногабаритной техники (холодильников, стиральных машин, телевизоров, электро- и СВЧ-плит). Владелец неисправной бытовой техники по телефону или почте делает мастерской заказ на выполнение ремонтных работ. В согласованное с заказчиком время к нему приходит мастер.</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4038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235527"/>
            <a:ext cx="11887200" cy="5262979"/>
          </a:xfrm>
          <a:prstGeom prst="rect">
            <a:avLst/>
          </a:prstGeom>
        </p:spPr>
        <p:txBody>
          <a:bodyPr wrap="square">
            <a:spAutoFit/>
          </a:bodyPr>
          <a:lstStyle/>
          <a:p>
            <a:pPr marL="457200" indent="-457200" algn="just">
              <a:spcAft>
                <a:spcPts val="0"/>
              </a:spcAft>
              <a:buFont typeface="Wingdings" panose="05000000000000000000" pitchFamily="2" charset="2"/>
              <a:buChar char="Ø"/>
            </a:pPr>
            <a:r>
              <a:rPr lang="ru-RU" sz="2800" b="1" u="sng" dirty="0">
                <a:latin typeface="Times New Roman" panose="02020603050405020304" pitchFamily="18" charset="0"/>
                <a:ea typeface="Times New Roman" panose="02020603050405020304" pitchFamily="18" charset="0"/>
                <a:cs typeface="Times New Roman" panose="02020603050405020304" pitchFamily="18" charset="0"/>
              </a:rPr>
              <a:t>Самообслуживание</a:t>
            </a:r>
            <a:r>
              <a:rPr lang="ru-RU" sz="2800" u="sng" dirty="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позволяет населению удовлетворять свои потребности в бытовых услугах собственными силами. Так, на фабриках-химчистках и в прачечных за определенную плату клиенты получают в пользование машины для самостоятельной стирки белья или чистки одежды. В гостиницах проживающим дают возможность самим приготовить чай или кофе.</a:t>
            </a:r>
          </a:p>
          <a:p>
            <a:endParaRPr lang="ru-RU" sz="2800" b="1" dirty="0" smtClean="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Wingdings" panose="05000000000000000000" pitchFamily="2" charset="2"/>
              <a:buChar char="Ø"/>
            </a:pPr>
            <a:r>
              <a:rPr lang="ru-RU" sz="2800" b="1" u="sng" dirty="0" smtClean="0">
                <a:latin typeface="Times New Roman" panose="02020603050405020304" pitchFamily="18" charset="0"/>
                <a:ea typeface="Calibri" panose="020F0502020204030204" pitchFamily="34" charset="0"/>
                <a:cs typeface="Times New Roman" panose="02020603050405020304" pitchFamily="18" charset="0"/>
              </a:rPr>
              <a:t>Выездное </a:t>
            </a:r>
            <a:r>
              <a:rPr lang="ru-RU" sz="2800" b="1" u="sng" dirty="0">
                <a:latin typeface="Times New Roman" panose="02020603050405020304" pitchFamily="18" charset="0"/>
                <a:ea typeface="Calibri" panose="020F0502020204030204" pitchFamily="34" charset="0"/>
                <a:cs typeface="Times New Roman" panose="02020603050405020304" pitchFamily="18" charset="0"/>
              </a:rPr>
              <a:t>обслуживание</a:t>
            </a:r>
            <a:r>
              <a:rPr lang="ru-RU" sz="2800" dirty="0">
                <a:latin typeface="Times New Roman" panose="02020603050405020304" pitchFamily="18" charset="0"/>
                <a:ea typeface="Calibri" panose="020F0502020204030204" pitchFamily="34" charset="0"/>
                <a:cs typeface="Times New Roman" panose="02020603050405020304" pitchFamily="18" charset="0"/>
              </a:rPr>
              <a:t> заключается в предоставлении населению услуг по месту работы или месту жительства специальной бригадой предприятия сервиса. Очень широко эта форма обслуживания применяется для оказания услуг населению в сельской местности, где отсутствуют стационарные предприятия сервиса.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475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1392" y="1696089"/>
            <a:ext cx="10549333" cy="1938992"/>
          </a:xfrm>
          <a:prstGeom prst="rect">
            <a:avLst/>
          </a:prstGeom>
        </p:spPr>
        <p:txBody>
          <a:bodyPr wrap="square">
            <a:spAutoFit/>
          </a:bodyPr>
          <a:lstStyle/>
          <a:p>
            <a:r>
              <a:rPr lang="ru-RU" sz="6000" b="1" dirty="0">
                <a:latin typeface="Times New Roman" panose="02020603050405020304" pitchFamily="18" charset="0"/>
                <a:cs typeface="Times New Roman" panose="02020603050405020304" pitchFamily="18" charset="0"/>
              </a:rPr>
              <a:t>2.5. Качество услуги с позиции потребителя.</a:t>
            </a:r>
            <a:endParaRPr lang="ru-RU"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8236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255" y="775855"/>
            <a:ext cx="11859490" cy="4401205"/>
          </a:xfrm>
          <a:prstGeom prst="rect">
            <a:avLst/>
          </a:prstGeom>
        </p:spPr>
        <p:txBody>
          <a:bodyPr wrap="square">
            <a:spAutoFit/>
          </a:bodyPr>
          <a:lstStyle/>
          <a:p>
            <a:pPr indent="342900" algn="just">
              <a:spcAft>
                <a:spcPts val="0"/>
              </a:spcAft>
            </a:pPr>
            <a:r>
              <a:rPr lang="ru-RU" sz="2800" dirty="0">
                <a:latin typeface="Times New Roman" panose="02020603050405020304" pitchFamily="18" charset="0"/>
                <a:ea typeface="Times New Roman" panose="02020603050405020304" pitchFamily="18" charset="0"/>
              </a:rPr>
              <a:t>Отборочное восприятие означает, что одна и та же услуга воспринимается всеми ее потребителями по-разному, вследствие индивидуальности их характера, интересов, личных качеств, знаний, а также ситуации, в которой происходит потребление услуги. К ситуационным особенностям восприятия качества относится предоставленное в распоряжение время (например, в спешке можно не заметить, а в спокойной обстановке рассмотреть все детали), конкретная обстановка (например, при плохой погоде отдыхающие - клиенты курортных гостиниц начинают обращать внимание на мебель и обстановку номера, у них проявляется повышенный интерес к качеству питания и т.д.).</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9433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255" y="540327"/>
            <a:ext cx="11679381" cy="3970318"/>
          </a:xfrm>
          <a:prstGeom prst="rect">
            <a:avLst/>
          </a:prstGeom>
        </p:spPr>
        <p:txBody>
          <a:bodyPr wrap="square">
            <a:spAutoFit/>
          </a:bodyPr>
          <a:lstStyle/>
          <a:p>
            <a:pPr indent="342900" algn="just">
              <a:spcAft>
                <a:spcPts val="0"/>
              </a:spcAft>
            </a:pPr>
            <a:r>
              <a:rPr lang="ru-RU" sz="2800" dirty="0">
                <a:latin typeface="Times New Roman" panose="02020603050405020304" pitchFamily="18" charset="0"/>
                <a:ea typeface="Times New Roman" panose="02020603050405020304" pitchFamily="18" charset="0"/>
              </a:rPr>
              <a:t>Восприятие качества может во время потребления приспосабливаться к сформировавшимся ожиданиям. Если воспринимаемое качество незначительно отклоняется от ожиданий, то потребитель подгоняет восприятие под свои ожидания. Но если воспринимаемая услуга полностью не соответствует ожиданиям, возникает эффект контраста: более высокие ожидания усиливают эффект контраста. Крайний случай неудовлетворения, как правило, отмечается, если человек уже создал для себя определенный образ и выбирает из того, что ему предложили, только ту информацию, которая входит в рамки этого образа.</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870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7818" y="1662545"/>
            <a:ext cx="11817927" cy="1938992"/>
          </a:xfrm>
          <a:prstGeom prst="rect">
            <a:avLst/>
          </a:prstGeom>
        </p:spPr>
        <p:txBody>
          <a:bodyPr wrap="square">
            <a:spAutoFit/>
          </a:bodyPr>
          <a:lstStyle/>
          <a:p>
            <a:pPr algn="ctr"/>
            <a:r>
              <a:rPr lang="ru-RU" sz="6000" b="1" dirty="0" smtClean="0">
                <a:latin typeface="Times New Roman" panose="02020603050405020304" pitchFamily="18" charset="0"/>
                <a:cs typeface="Times New Roman" panose="02020603050405020304" pitchFamily="18" charset="0"/>
              </a:rPr>
              <a:t>2.1 Этапы </a:t>
            </a:r>
            <a:r>
              <a:rPr lang="ru-RU" sz="6000" b="1" dirty="0">
                <a:latin typeface="Times New Roman" panose="02020603050405020304" pitchFamily="18" charset="0"/>
                <a:cs typeface="Times New Roman" panose="02020603050405020304" pitchFamily="18" charset="0"/>
              </a:rPr>
              <a:t>процесса </a:t>
            </a:r>
            <a:endParaRPr lang="ru-RU" sz="6000" b="1" dirty="0" smtClean="0">
              <a:latin typeface="Times New Roman" panose="02020603050405020304" pitchFamily="18" charset="0"/>
              <a:cs typeface="Times New Roman" panose="02020603050405020304" pitchFamily="18" charset="0"/>
            </a:endParaRPr>
          </a:p>
          <a:p>
            <a:pPr algn="ctr"/>
            <a:r>
              <a:rPr lang="ru-RU" sz="6000" b="1" dirty="0" smtClean="0">
                <a:latin typeface="Times New Roman" panose="02020603050405020304" pitchFamily="18" charset="0"/>
                <a:cs typeface="Times New Roman" panose="02020603050405020304" pitchFamily="18" charset="0"/>
              </a:rPr>
              <a:t>обслуживания</a:t>
            </a:r>
            <a:endParaRPr lang="ru-RU" sz="6000" b="1" dirty="0"/>
          </a:p>
        </p:txBody>
      </p:sp>
    </p:spTree>
    <p:extLst>
      <p:ext uri="{BB962C8B-B14F-4D97-AF65-F5344CB8AC3E}">
        <p14:creationId xmlns:p14="http://schemas.microsoft.com/office/powerpoint/2010/main" val="1047310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9381" y="762000"/>
            <a:ext cx="11762509" cy="3416320"/>
          </a:xfrm>
          <a:prstGeom prst="rect">
            <a:avLst/>
          </a:prstGeom>
        </p:spPr>
        <p:txBody>
          <a:bodyPr wrap="square">
            <a:spAutoFit/>
          </a:bodyPr>
          <a:lstStyle/>
          <a:p>
            <a:pPr indent="342900" algn="just">
              <a:spcAft>
                <a:spcPts val="0"/>
              </a:spcAft>
            </a:pPr>
            <a:r>
              <a:rPr lang="ru-RU" sz="3600" dirty="0">
                <a:latin typeface="Times New Roman" panose="02020603050405020304" pitchFamily="18" charset="0"/>
                <a:ea typeface="Times New Roman" panose="02020603050405020304" pitchFamily="18" charset="0"/>
              </a:rPr>
              <a:t>Описанная модель восприятия потребителем качества услуги позволяет рассмотреть это понятие как единство трех составляющих частей:</a:t>
            </a:r>
          </a:p>
          <a:p>
            <a:pPr marL="1257300" lvl="2" indent="-342900" algn="just">
              <a:buFont typeface="Symbol" panose="05050102010706020507" pitchFamily="18" charset="2"/>
              <a:buChar char=""/>
              <a:tabLst>
                <a:tab pos="800100" algn="l"/>
              </a:tabLst>
            </a:pPr>
            <a:r>
              <a:rPr lang="ru-RU" sz="3600" dirty="0">
                <a:latin typeface="Times New Roman" panose="02020603050405020304" pitchFamily="18" charset="0"/>
                <a:ea typeface="Times New Roman" panose="02020603050405020304" pitchFamily="18" charset="0"/>
              </a:rPr>
              <a:t>базового качества;</a:t>
            </a:r>
          </a:p>
          <a:p>
            <a:pPr marL="1257300" lvl="2" indent="-342900" algn="just">
              <a:buFont typeface="Symbol" panose="05050102010706020507" pitchFamily="18" charset="2"/>
              <a:buChar char=""/>
              <a:tabLst>
                <a:tab pos="800100" algn="l"/>
              </a:tabLst>
            </a:pPr>
            <a:r>
              <a:rPr lang="ru-RU" sz="3600" dirty="0">
                <a:latin typeface="Times New Roman" panose="02020603050405020304" pitchFamily="18" charset="0"/>
                <a:ea typeface="Times New Roman" panose="02020603050405020304" pitchFamily="18" charset="0"/>
              </a:rPr>
              <a:t>требуемого качества;</a:t>
            </a:r>
          </a:p>
          <a:p>
            <a:pPr marL="1257300" lvl="2" indent="-342900" algn="just">
              <a:buFont typeface="Symbol" panose="05050102010706020507" pitchFamily="18" charset="2"/>
              <a:buChar char=""/>
              <a:tabLst>
                <a:tab pos="800100" algn="l"/>
              </a:tabLst>
            </a:pPr>
            <a:r>
              <a:rPr lang="ru-RU" sz="3600" dirty="0">
                <a:latin typeface="Times New Roman" panose="02020603050405020304" pitchFamily="18" charset="0"/>
                <a:ea typeface="Times New Roman" panose="02020603050405020304" pitchFamily="18" charset="0"/>
              </a:rPr>
              <a:t>желаемого качества.</a:t>
            </a:r>
            <a:endParaRPr lang="ru-RU"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40027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9382" y="193964"/>
            <a:ext cx="11734800" cy="6124754"/>
          </a:xfrm>
          <a:prstGeom prst="rect">
            <a:avLst/>
          </a:prstGeom>
        </p:spPr>
        <p:txBody>
          <a:bodyPr wrap="square">
            <a:spAutoFit/>
          </a:bodyPr>
          <a:lstStyle/>
          <a:p>
            <a:pPr marL="457200" indent="-457200" algn="just">
              <a:spcAft>
                <a:spcPts val="0"/>
              </a:spcAft>
              <a:buFont typeface="Wingdings" panose="05000000000000000000" pitchFamily="2" charset="2"/>
              <a:buChar char="Ø"/>
            </a:pPr>
            <a:r>
              <a:rPr lang="ru-RU" sz="2800" b="1" u="sng" dirty="0">
                <a:latin typeface="Times New Roman" panose="02020603050405020304" pitchFamily="18" charset="0"/>
                <a:ea typeface="Times New Roman" panose="02020603050405020304" pitchFamily="18" charset="0"/>
              </a:rPr>
              <a:t> Базовое (основное) качество </a:t>
            </a:r>
            <a:r>
              <a:rPr lang="ru-RU" sz="2800" dirty="0">
                <a:latin typeface="Times New Roman" panose="02020603050405020304" pitchFamily="18" charset="0"/>
                <a:ea typeface="Times New Roman" panose="02020603050405020304" pitchFamily="18" charset="0"/>
              </a:rPr>
              <a:t>- это совокупность тех свойств услуги, наличие которых потребитель считает обязательным, само собой разумеющимся. Надеясь обнаружить эти качества, потребитель не считает необходимым говорить о них производителю. </a:t>
            </a:r>
            <a:endParaRPr lang="ru-RU" sz="2800" dirty="0" smtClean="0">
              <a:latin typeface="Times New Roman" panose="02020603050405020304" pitchFamily="18" charset="0"/>
              <a:ea typeface="Times New Roman" panose="02020603050405020304" pitchFamily="18" charset="0"/>
            </a:endParaRPr>
          </a:p>
          <a:p>
            <a:pPr algn="just">
              <a:spcAft>
                <a:spcPts val="0"/>
              </a:spcAft>
            </a:pPr>
            <a:r>
              <a:rPr lang="ru-RU" sz="2800" dirty="0">
                <a:latin typeface="Times New Roman" panose="02020603050405020304" pitchFamily="18" charset="0"/>
                <a:ea typeface="Times New Roman" panose="02020603050405020304" pitchFamily="18" charset="0"/>
              </a:rPr>
              <a:t>	</a:t>
            </a:r>
          </a:p>
          <a:p>
            <a:pPr algn="just">
              <a:spcAft>
                <a:spcPts val="0"/>
              </a:spcAft>
            </a:pPr>
            <a:r>
              <a:rPr lang="ru-RU" sz="2800" dirty="0" smtClean="0">
                <a:latin typeface="Times New Roman" panose="02020603050405020304" pitchFamily="18" charset="0"/>
                <a:ea typeface="Times New Roman" panose="02020603050405020304" pitchFamily="18" charset="0"/>
              </a:rPr>
              <a:t>	Примерами </a:t>
            </a:r>
            <a:r>
              <a:rPr lang="ru-RU" sz="2800" dirty="0">
                <a:latin typeface="Times New Roman" panose="02020603050405020304" pitchFamily="18" charset="0"/>
                <a:ea typeface="Times New Roman" panose="02020603050405020304" pitchFamily="18" charset="0"/>
              </a:rPr>
              <a:t>базовых качеств для услуг гостиничного предприятия могут </a:t>
            </a:r>
            <a:r>
              <a:rPr lang="ru-RU" sz="2800" dirty="0" smtClean="0">
                <a:latin typeface="Times New Roman" panose="02020603050405020304" pitchFamily="18" charset="0"/>
                <a:ea typeface="Times New Roman" panose="02020603050405020304" pitchFamily="18" charset="0"/>
              </a:rPr>
              <a:t>быть:</a:t>
            </a:r>
          </a:p>
          <a:p>
            <a:pPr marL="1371600" lvl="2" indent="-457200" algn="just">
              <a:buFont typeface="Times New Roman" panose="02020603050405020304" pitchFamily="18" charset="0"/>
              <a:buChar char="―"/>
            </a:pPr>
            <a:r>
              <a:rPr lang="ru-RU" sz="2800" dirty="0" smtClean="0">
                <a:latin typeface="Times New Roman" panose="02020603050405020304" pitchFamily="18" charset="0"/>
                <a:ea typeface="Times New Roman" panose="02020603050405020304" pitchFamily="18" charset="0"/>
              </a:rPr>
              <a:t>наличие </a:t>
            </a:r>
            <a:r>
              <a:rPr lang="ru-RU" sz="2800" dirty="0">
                <a:latin typeface="Times New Roman" panose="02020603050405020304" pitchFamily="18" charset="0"/>
                <a:ea typeface="Times New Roman" panose="02020603050405020304" pitchFamily="18" charset="0"/>
              </a:rPr>
              <a:t>чистого постельного белья и полотенец при заселении в </a:t>
            </a:r>
            <a:r>
              <a:rPr lang="ru-RU" sz="2800" dirty="0" smtClean="0">
                <a:latin typeface="Times New Roman" panose="02020603050405020304" pitchFamily="18" charset="0"/>
                <a:ea typeface="Times New Roman" panose="02020603050405020304" pitchFamily="18" charset="0"/>
              </a:rPr>
              <a:t>гостиницу;</a:t>
            </a:r>
          </a:p>
          <a:p>
            <a:pPr marL="1371600" lvl="2" indent="-457200" algn="just">
              <a:buFont typeface="Times New Roman" panose="02020603050405020304" pitchFamily="18" charset="0"/>
              <a:buChar char="―"/>
            </a:pPr>
            <a:r>
              <a:rPr lang="ru-RU" sz="2800" dirty="0" smtClean="0">
                <a:latin typeface="Times New Roman" panose="02020603050405020304" pitchFamily="18" charset="0"/>
                <a:ea typeface="Times New Roman" panose="02020603050405020304" pitchFamily="18" charset="0"/>
              </a:rPr>
              <a:t>ежедневная </a:t>
            </a:r>
            <a:r>
              <a:rPr lang="ru-RU" sz="2800" dirty="0">
                <a:latin typeface="Times New Roman" panose="02020603050405020304" pitchFamily="18" charset="0"/>
                <a:ea typeface="Times New Roman" panose="02020603050405020304" pitchFamily="18" charset="0"/>
              </a:rPr>
              <a:t>уборка номера </a:t>
            </a:r>
            <a:r>
              <a:rPr lang="ru-RU" sz="2800" dirty="0" smtClean="0">
                <a:latin typeface="Times New Roman" panose="02020603050405020304" pitchFamily="18" charset="0"/>
                <a:ea typeface="Times New Roman" panose="02020603050405020304" pitchFamily="18" charset="0"/>
              </a:rPr>
              <a:t>горничной;</a:t>
            </a:r>
          </a:p>
          <a:p>
            <a:pPr marL="1371600" lvl="2" indent="-457200" algn="just">
              <a:buFont typeface="Times New Roman" panose="02020603050405020304" pitchFamily="18" charset="0"/>
              <a:buChar char="―"/>
            </a:pPr>
            <a:r>
              <a:rPr lang="ru-RU" sz="2800" dirty="0" smtClean="0">
                <a:latin typeface="Times New Roman" panose="02020603050405020304" pitchFamily="18" charset="0"/>
                <a:ea typeface="Times New Roman" panose="02020603050405020304" pitchFamily="18" charset="0"/>
              </a:rPr>
              <a:t>гарантии </a:t>
            </a:r>
            <a:r>
              <a:rPr lang="ru-RU" sz="2800" dirty="0">
                <a:latin typeface="Times New Roman" panose="02020603050405020304" pitchFamily="18" charset="0"/>
                <a:ea typeface="Times New Roman" panose="02020603050405020304" pitchFamily="18" charset="0"/>
              </a:rPr>
              <a:t>безотказной работы телевизора и другой аппаратуры, имеющейся в </a:t>
            </a:r>
            <a:r>
              <a:rPr lang="ru-RU" sz="2800" dirty="0" smtClean="0">
                <a:latin typeface="Times New Roman" panose="02020603050405020304" pitchFamily="18" charset="0"/>
                <a:ea typeface="Times New Roman" panose="02020603050405020304" pitchFamily="18" charset="0"/>
              </a:rPr>
              <a:t>номере;</a:t>
            </a:r>
          </a:p>
          <a:p>
            <a:pPr marL="1371600" lvl="2" indent="-457200" algn="just">
              <a:buFont typeface="Times New Roman" panose="02020603050405020304" pitchFamily="18" charset="0"/>
              <a:buChar char="―"/>
            </a:pPr>
            <a:r>
              <a:rPr lang="ru-RU" sz="2800" dirty="0" smtClean="0">
                <a:latin typeface="Times New Roman" panose="02020603050405020304" pitchFamily="18" charset="0"/>
                <a:ea typeface="Times New Roman" panose="02020603050405020304" pitchFamily="18" charset="0"/>
              </a:rPr>
              <a:t>безошибочные </a:t>
            </a:r>
            <a:r>
              <a:rPr lang="ru-RU" sz="2800" dirty="0">
                <a:latin typeface="Times New Roman" panose="02020603050405020304" pitchFamily="18" charset="0"/>
                <a:ea typeface="Times New Roman" panose="02020603050405020304" pitchFamily="18" charset="0"/>
              </a:rPr>
              <a:t>операции при проведении окончательного расчета с гостем за проживание и т.д.</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0451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799" y="346365"/>
            <a:ext cx="11651673" cy="5262979"/>
          </a:xfrm>
          <a:prstGeom prst="rect">
            <a:avLst/>
          </a:prstGeom>
        </p:spPr>
        <p:txBody>
          <a:bodyPr wrap="square">
            <a:spAutoFit/>
          </a:bodyPr>
          <a:lstStyle/>
          <a:p>
            <a:pPr marL="285750" indent="-285750" algn="just">
              <a:spcAft>
                <a:spcPts val="0"/>
              </a:spcAft>
              <a:buFont typeface="Wingdings" panose="05000000000000000000" pitchFamily="2" charset="2"/>
              <a:buChar char="Ø"/>
            </a:pPr>
            <a:r>
              <a:rPr lang="ru-RU" dirty="0">
                <a:latin typeface="Times New Roman" panose="02020603050405020304" pitchFamily="18" charset="0"/>
                <a:ea typeface="Times New Roman" panose="02020603050405020304" pitchFamily="18" charset="0"/>
              </a:rPr>
              <a:t> </a:t>
            </a:r>
            <a:r>
              <a:rPr lang="ru-RU" sz="2800" b="1" u="sng" dirty="0">
                <a:latin typeface="Times New Roman" panose="02020603050405020304" pitchFamily="18" charset="0"/>
                <a:ea typeface="Times New Roman" panose="02020603050405020304" pitchFamily="18" charset="0"/>
              </a:rPr>
              <a:t>Требуемое (ожидаемое) качество </a:t>
            </a:r>
            <a:r>
              <a:rPr lang="ru-RU" sz="2800" dirty="0">
                <a:latin typeface="Times New Roman" panose="02020603050405020304" pitchFamily="18" charset="0"/>
                <a:ea typeface="Times New Roman" panose="02020603050405020304" pitchFamily="18" charset="0"/>
              </a:rPr>
              <a:t>- это совокупность технических и функциональных характеристик услуги. Они показывают, насколько услуга соответствует тому, что было запланировано производителем. Именно требуемые свойства услуги обычно рекламируются и гарантируются производителем. Примерами требуемых технических характеристик гостиничных услуг являются: наличие коммунальных удобств в номерах (ванны, душа, туалета), кондиционеров, конференц-залов, переговорных комнат и т.д. </a:t>
            </a:r>
            <a:endParaRPr lang="ru-RU" sz="2800" dirty="0" smtClean="0">
              <a:latin typeface="Times New Roman" panose="02020603050405020304" pitchFamily="18" charset="0"/>
              <a:ea typeface="Times New Roman" panose="02020603050405020304" pitchFamily="18" charset="0"/>
            </a:endParaRPr>
          </a:p>
          <a:p>
            <a:pPr algn="just">
              <a:spcAft>
                <a:spcPts val="0"/>
              </a:spcAft>
            </a:pPr>
            <a:endParaRPr lang="ru-RU" sz="2800" dirty="0">
              <a:latin typeface="Times New Roman" panose="02020603050405020304" pitchFamily="18" charset="0"/>
              <a:ea typeface="Times New Roman" panose="02020603050405020304" pitchFamily="18" charset="0"/>
            </a:endParaRPr>
          </a:p>
          <a:p>
            <a:pPr algn="just">
              <a:spcAft>
                <a:spcPts val="0"/>
              </a:spcAft>
            </a:pPr>
            <a:r>
              <a:rPr lang="ru-RU" sz="2800" dirty="0" smtClean="0">
                <a:latin typeface="Times New Roman" panose="02020603050405020304" pitchFamily="18" charset="0"/>
                <a:ea typeface="Times New Roman" panose="02020603050405020304" pitchFamily="18" charset="0"/>
              </a:rPr>
              <a:t>	Примерами </a:t>
            </a:r>
            <a:r>
              <a:rPr lang="ru-RU" sz="2800" dirty="0">
                <a:latin typeface="Times New Roman" panose="02020603050405020304" pitchFamily="18" charset="0"/>
                <a:ea typeface="Times New Roman" panose="02020603050405020304" pitchFamily="18" charset="0"/>
              </a:rPr>
              <a:t>требуемых функциональных характеристик гостиничных услуг могут быть: круглосуточное обслуживание в номерах и на этажах, ежедневная доставка свежей прессы и т.д.</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5365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221673"/>
            <a:ext cx="11623964" cy="5262979"/>
          </a:xfrm>
          <a:prstGeom prst="rect">
            <a:avLst/>
          </a:prstGeom>
        </p:spPr>
        <p:txBody>
          <a:bodyPr wrap="square">
            <a:spAutoFit/>
          </a:bodyPr>
          <a:lstStyle/>
          <a:p>
            <a:pPr marL="457200" indent="-457200">
              <a:buFont typeface="Wingdings" panose="05000000000000000000" pitchFamily="2" charset="2"/>
              <a:buChar char="Ø"/>
            </a:pPr>
            <a:r>
              <a:rPr lang="ru-RU" sz="2800" b="1" u="sng" dirty="0">
                <a:latin typeface="Times New Roman" panose="02020603050405020304" pitchFamily="18" charset="0"/>
                <a:ea typeface="Calibri" panose="020F0502020204030204" pitchFamily="34" charset="0"/>
                <a:cs typeface="Times New Roman" panose="02020603050405020304" pitchFamily="18" charset="0"/>
              </a:rPr>
              <a:t>Желаемое качество </a:t>
            </a:r>
            <a:r>
              <a:rPr lang="ru-RU" sz="2800" dirty="0">
                <a:latin typeface="Times New Roman" panose="02020603050405020304" pitchFamily="18" charset="0"/>
                <a:ea typeface="Calibri" panose="020F0502020204030204" pitchFamily="34" charset="0"/>
                <a:cs typeface="Times New Roman" panose="02020603050405020304" pitchFamily="18" charset="0"/>
              </a:rPr>
              <a:t>представляет для потребителя неожиданные ценности предлагаемой ему услуги, о наличии которых он мог только мечтать, не предполагая возможности их реализации. Особенность желаемых показателей качества состоит в том, что потребитель не должен придумывать их сам. Он, как правило, не требует их, но высоко оценивает их наличие в предлагаемой ему </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услуге.</a:t>
            </a:r>
          </a:p>
          <a:p>
            <a:endParaRPr lang="ru-RU" sz="2800" dirty="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	Примерами </a:t>
            </a:r>
            <a:r>
              <a:rPr lang="ru-RU" sz="2800" dirty="0">
                <a:latin typeface="Times New Roman" panose="02020603050405020304" pitchFamily="18" charset="0"/>
                <a:cs typeface="Times New Roman" panose="02020603050405020304" pitchFamily="18" charset="0"/>
              </a:rPr>
              <a:t>гостиничных услуг с желаемым качеством являются спутниковое и кабельное телевидение в номерах; предложение гостю оставить себе в подарок на память о пребывании в гостинице фен, зонт, фирменные косметические средства и т.д.; бесплатная бутылка шампанского к ужину и т.п.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0331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982" y="0"/>
            <a:ext cx="11790218" cy="6832640"/>
          </a:xfrm>
          <a:prstGeom prst="rect">
            <a:avLst/>
          </a:prstGeom>
        </p:spPr>
        <p:txBody>
          <a:bodyPr wrap="square">
            <a:spAutoFit/>
          </a:bodyPr>
          <a:lstStyle/>
          <a:p>
            <a:pPr marL="457200" indent="-457200">
              <a:buFont typeface="Wingdings" panose="05000000000000000000" pitchFamily="2" charset="2"/>
              <a:buChar char="Ø"/>
            </a:pPr>
            <a:r>
              <a:rPr lang="ru-RU" sz="2800" b="1" u="sng" dirty="0">
                <a:latin typeface="Times New Roman" panose="02020603050405020304" pitchFamily="18" charset="0"/>
                <a:ea typeface="Calibri" panose="020F0502020204030204" pitchFamily="34" charset="0"/>
                <a:cs typeface="Times New Roman" panose="02020603050405020304" pitchFamily="18" charset="0"/>
              </a:rPr>
              <a:t>Реализация желаемых показателей</a:t>
            </a:r>
            <a:r>
              <a:rPr lang="ru-RU" sz="2800" u="sng"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качества часто является результатом хорошо продуманной комбинации различных технологий и глубокого знания производителем того, что хочет потребитель и как он будет этим пользоваться. Учет производителем желаемого качества во вновь создаваемой услуге может стимулировать формирование новых потребностей общества</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a:t>
            </a:r>
          </a:p>
          <a:p>
            <a:endParaRPr lang="ru-RU" sz="2800" dirty="0" smtClean="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	В </a:t>
            </a:r>
            <a:r>
              <a:rPr lang="ru-RU" sz="2800" dirty="0">
                <a:latin typeface="Times New Roman" panose="02020603050405020304" pitchFamily="18" charset="0"/>
                <a:cs typeface="Times New Roman" panose="02020603050405020304" pitchFamily="18" charset="0"/>
              </a:rPr>
              <a:t>результате изучения потребностей, оказывающих влияние на принятие решения клиентов о приобретении услуг, американскими учеными </a:t>
            </a:r>
            <a:r>
              <a:rPr lang="ru-RU" sz="2800" dirty="0" err="1">
                <a:latin typeface="Times New Roman" panose="02020603050405020304" pitchFamily="18" charset="0"/>
                <a:cs typeface="Times New Roman" panose="02020603050405020304" pitchFamily="18" charset="0"/>
              </a:rPr>
              <a:t>Кедоттом</a:t>
            </a:r>
            <a:r>
              <a:rPr lang="ru-RU" sz="2800" dirty="0">
                <a:latin typeface="Times New Roman" panose="02020603050405020304" pitchFamily="18" charset="0"/>
                <a:cs typeface="Times New Roman" panose="02020603050405020304" pitchFamily="18" charset="0"/>
              </a:rPr>
              <a:t> и </a:t>
            </a:r>
            <a:r>
              <a:rPr lang="ru-RU" sz="2800" dirty="0" err="1">
                <a:latin typeface="Times New Roman" panose="02020603050405020304" pitchFamily="18" charset="0"/>
                <a:cs typeface="Times New Roman" panose="02020603050405020304" pitchFamily="18" charset="0"/>
              </a:rPr>
              <a:t>Тердженом</a:t>
            </a:r>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были </a:t>
            </a:r>
            <a:r>
              <a:rPr lang="ru-RU" sz="2800" dirty="0">
                <a:latin typeface="Times New Roman" panose="02020603050405020304" pitchFamily="18" charset="0"/>
                <a:cs typeface="Times New Roman" panose="02020603050405020304" pitchFamily="18" charset="0"/>
              </a:rPr>
              <a:t>выделены четыре группы </a:t>
            </a:r>
            <a:r>
              <a:rPr lang="ru-RU" sz="2800" dirty="0" err="1" smtClean="0">
                <a:latin typeface="Times New Roman" panose="02020603050405020304" pitchFamily="18" charset="0"/>
                <a:cs typeface="Times New Roman" panose="02020603050405020304" pitchFamily="18" charset="0"/>
              </a:rPr>
              <a:t>элементовобслуживания</a:t>
            </a:r>
            <a:r>
              <a:rPr lang="ru-RU" sz="2800" dirty="0">
                <a:latin typeface="Times New Roman" panose="02020603050405020304" pitchFamily="18" charset="0"/>
                <a:cs typeface="Times New Roman" panose="02020603050405020304" pitchFamily="18" charset="0"/>
              </a:rPr>
              <a:t>:</a:t>
            </a:r>
          </a:p>
          <a:p>
            <a:pPr marL="1371600" lvl="2"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критические;</a:t>
            </a:r>
          </a:p>
          <a:p>
            <a:pPr marL="1371600" lvl="2"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нейтральные;</a:t>
            </a:r>
          </a:p>
          <a:p>
            <a:pPr marL="1371600" lvl="2"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приносящие удовлетворение;</a:t>
            </a:r>
          </a:p>
          <a:p>
            <a:pPr marL="1371600" lvl="2"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разочаровывающие</a:t>
            </a:r>
            <a:r>
              <a:rPr lang="ru-RU" sz="2800"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1739656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945" y="138546"/>
            <a:ext cx="11679382" cy="5262979"/>
          </a:xfrm>
          <a:prstGeom prst="rect">
            <a:avLst/>
          </a:prstGeom>
        </p:spPr>
        <p:txBody>
          <a:bodyPr wrap="square">
            <a:spAutoFit/>
          </a:bodyPr>
          <a:lstStyle/>
          <a:p>
            <a:pPr marL="285750" indent="-285750">
              <a:buFont typeface="Wingdings" panose="05000000000000000000" pitchFamily="2" charset="2"/>
              <a:buChar char="Ø"/>
            </a:pPr>
            <a:r>
              <a:rPr lang="ru-RU" dirty="0">
                <a:latin typeface="Calibri" panose="020F0502020204030204" pitchFamily="34" charset="0"/>
                <a:ea typeface="Calibri" panose="020F0502020204030204" pitchFamily="34" charset="0"/>
                <a:cs typeface="Times New Roman" panose="02020603050405020304" pitchFamily="18" charset="0"/>
              </a:rPr>
              <a:t> </a:t>
            </a:r>
            <a:r>
              <a:rPr lang="ru-RU" sz="2800" b="1" u="sng" dirty="0">
                <a:latin typeface="Times New Roman" panose="02020603050405020304" pitchFamily="18" charset="0"/>
                <a:ea typeface="Calibri" panose="020F0502020204030204" pitchFamily="34" charset="0"/>
                <a:cs typeface="Times New Roman" panose="02020603050405020304" pitchFamily="18" charset="0"/>
              </a:rPr>
              <a:t>Критические элементы</a:t>
            </a:r>
            <a:r>
              <a:rPr lang="ru-RU" sz="2800" u="sng"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являются сущностью индустрии гостеприимства. </a:t>
            </a:r>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	</a:t>
            </a:r>
          </a:p>
          <a:p>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	Это </a:t>
            </a:r>
            <a:r>
              <a:rPr lang="ru-RU" sz="2800" dirty="0">
                <a:latin typeface="Times New Roman" panose="02020603050405020304" pitchFamily="18" charset="0"/>
                <a:ea typeface="Calibri" panose="020F0502020204030204" pitchFamily="34" charset="0"/>
                <a:cs typeface="Times New Roman" panose="02020603050405020304" pitchFamily="18" charset="0"/>
              </a:rPr>
              <a:t>главные факторы, оказывающие непосредственное воздействие на поведение потребителя. Они должны присутствовать в первую очередь, поскольку основаны на минимуме стандартов, приемлемых для потребителей. Если предприятия хотят выжить в конкурентной борьбе, они должны сделать все, чтобы предложить именно эти элементы обслуживания. </a:t>
            </a:r>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r>
              <a:rPr lang="ru-RU" sz="2800" dirty="0" smtClean="0">
                <a:latin typeface="Times New Roman" panose="02020603050405020304" pitchFamily="18" charset="0"/>
                <a:ea typeface="Calibri" panose="020F0502020204030204" pitchFamily="34" charset="0"/>
                <a:cs typeface="Times New Roman" panose="02020603050405020304" pitchFamily="18" charset="0"/>
              </a:rPr>
              <a:t>		Примеры </a:t>
            </a:r>
            <a:r>
              <a:rPr lang="ru-RU" sz="2800" dirty="0">
                <a:latin typeface="Times New Roman" panose="02020603050405020304" pitchFamily="18" charset="0"/>
                <a:ea typeface="Calibri" panose="020F0502020204030204" pitchFamily="34" charset="0"/>
                <a:cs typeface="Times New Roman" panose="02020603050405020304" pitchFamily="18" charset="0"/>
              </a:rPr>
              <a:t>их очень просты: чистота гостиничных номеров, общественных помещений, безопасность, здоровая пища и т.д.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231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5527" y="277091"/>
            <a:ext cx="11720946" cy="4401205"/>
          </a:xfrm>
          <a:prstGeom prst="rect">
            <a:avLst/>
          </a:prstGeom>
        </p:spPr>
        <p:txBody>
          <a:bodyPr wrap="square">
            <a:spAutoFit/>
          </a:bodyPr>
          <a:lstStyle/>
          <a:p>
            <a:pPr marL="457200" indent="-457200" algn="just">
              <a:spcAft>
                <a:spcPts val="0"/>
              </a:spcAft>
              <a:buFont typeface="Wingdings" panose="05000000000000000000" pitchFamily="2" charset="2"/>
              <a:buChar char="Ø"/>
            </a:pPr>
            <a:r>
              <a:rPr lang="ru-RU" sz="2800" b="1" dirty="0">
                <a:latin typeface="Times New Roman" panose="02020603050405020304" pitchFamily="18" charset="0"/>
                <a:ea typeface="Times New Roman" panose="02020603050405020304" pitchFamily="18" charset="0"/>
              </a:rPr>
              <a:t> </a:t>
            </a:r>
            <a:r>
              <a:rPr lang="ru-RU" sz="2800" b="1" u="sng" dirty="0">
                <a:latin typeface="Times New Roman" panose="02020603050405020304" pitchFamily="18" charset="0"/>
                <a:ea typeface="Times New Roman" panose="02020603050405020304" pitchFamily="18" charset="0"/>
              </a:rPr>
              <a:t>Нейтральные элементы</a:t>
            </a:r>
            <a:r>
              <a:rPr lang="ru-RU" sz="2800" dirty="0">
                <a:latin typeface="Times New Roman" panose="02020603050405020304" pitchFamily="18" charset="0"/>
                <a:ea typeface="Times New Roman" panose="02020603050405020304" pitchFamily="18" charset="0"/>
              </a:rPr>
              <a:t>, наоборот, не оказывают прямого воздействия на деятельность предприятия. </a:t>
            </a:r>
            <a:endParaRPr lang="ru-RU" sz="2800" dirty="0" smtClean="0">
              <a:latin typeface="Times New Roman" panose="02020603050405020304" pitchFamily="18" charset="0"/>
              <a:ea typeface="Times New Roman" panose="02020603050405020304" pitchFamily="18" charset="0"/>
            </a:endParaRPr>
          </a:p>
          <a:p>
            <a:pPr algn="just">
              <a:spcAft>
                <a:spcPts val="0"/>
              </a:spcAft>
            </a:pPr>
            <a:endParaRPr lang="ru-RU" sz="2800" dirty="0">
              <a:latin typeface="Times New Roman" panose="02020603050405020304" pitchFamily="18" charset="0"/>
              <a:ea typeface="Times New Roman" panose="02020603050405020304" pitchFamily="18" charset="0"/>
            </a:endParaRPr>
          </a:p>
          <a:p>
            <a:pPr algn="just">
              <a:spcAft>
                <a:spcPts val="0"/>
              </a:spcAft>
            </a:pPr>
            <a:r>
              <a:rPr lang="ru-RU" sz="2800" dirty="0" smtClean="0">
                <a:latin typeface="Times New Roman" panose="02020603050405020304" pitchFamily="18" charset="0"/>
                <a:ea typeface="Times New Roman" panose="02020603050405020304" pitchFamily="18" charset="0"/>
              </a:rPr>
              <a:t>	К </a:t>
            </a:r>
            <a:r>
              <a:rPr lang="ru-RU" sz="2800" dirty="0">
                <a:latin typeface="Times New Roman" panose="02020603050405020304" pitchFamily="18" charset="0"/>
                <a:ea typeface="Times New Roman" panose="02020603050405020304" pitchFamily="18" charset="0"/>
              </a:rPr>
              <a:t>этим элементам можно отнести цвет униформы обслуживающего персонала, палитру красок, в которых выполнен интерьер здания, расположение автомобильной стоянки и т.д</a:t>
            </a:r>
            <a:r>
              <a:rPr lang="ru-RU" sz="2800" dirty="0" smtClean="0">
                <a:latin typeface="Times New Roman" panose="02020603050405020304" pitchFamily="18" charset="0"/>
                <a:ea typeface="Times New Roman" panose="02020603050405020304" pitchFamily="18" charset="0"/>
              </a:rPr>
              <a:t>.</a:t>
            </a:r>
          </a:p>
          <a:p>
            <a:pPr algn="just">
              <a:spcAft>
                <a:spcPts val="0"/>
              </a:spcAft>
            </a:pPr>
            <a:r>
              <a:rPr lang="ru-RU" sz="2800" dirty="0">
                <a:latin typeface="Times New Roman" panose="02020603050405020304" pitchFamily="18" charset="0"/>
                <a:ea typeface="Times New Roman" panose="02020603050405020304" pitchFamily="18" charset="0"/>
              </a:rPr>
              <a:t>	</a:t>
            </a:r>
          </a:p>
          <a:p>
            <a:pPr algn="just">
              <a:spcAft>
                <a:spcPts val="0"/>
              </a:spcAft>
            </a:pPr>
            <a:r>
              <a:rPr lang="ru-RU" sz="2800" dirty="0" smtClean="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Так как эти элементы имеют довольно слабое влияние на степень удовлетворения потребителей, на них не стоит тратить значительные управленческие усилия</a:t>
            </a:r>
            <a:r>
              <a:rPr lang="ru-RU" dirty="0">
                <a:latin typeface="Times New Roman" panose="02020603050405020304" pitchFamily="18" charset="0"/>
                <a:ea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3116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799" y="180109"/>
            <a:ext cx="11665527" cy="3970318"/>
          </a:xfrm>
          <a:prstGeom prst="rect">
            <a:avLst/>
          </a:prstGeom>
        </p:spPr>
        <p:txBody>
          <a:bodyPr wrap="square">
            <a:spAutoFit/>
          </a:bodyPr>
          <a:lstStyle/>
          <a:p>
            <a:pPr marL="285750" indent="-285750">
              <a:buFont typeface="Wingdings" panose="05000000000000000000" pitchFamily="2" charset="2"/>
              <a:buChar char="Ø"/>
            </a:pPr>
            <a:r>
              <a:rPr lang="ru-RU" dirty="0">
                <a:latin typeface="Calibri" panose="020F0502020204030204" pitchFamily="34" charset="0"/>
                <a:ea typeface="Calibri" panose="020F0502020204030204" pitchFamily="34" charset="0"/>
                <a:cs typeface="Times New Roman" panose="02020603050405020304" pitchFamily="18" charset="0"/>
              </a:rPr>
              <a:t> </a:t>
            </a:r>
            <a:r>
              <a:rPr lang="ru-RU" sz="2800" b="1" u="sng" dirty="0">
                <a:latin typeface="Times New Roman" panose="02020603050405020304" pitchFamily="18" charset="0"/>
                <a:ea typeface="Calibri" panose="020F0502020204030204" pitchFamily="34" charset="0"/>
                <a:cs typeface="Times New Roman" panose="02020603050405020304" pitchFamily="18" charset="0"/>
              </a:rPr>
              <a:t>Приносящие удовлетворение</a:t>
            </a:r>
            <a:r>
              <a:rPr lang="ru-RU" sz="2800" u="sng"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ea typeface="Calibri" panose="020F0502020204030204" pitchFamily="34" charset="0"/>
                <a:cs typeface="Times New Roman" panose="02020603050405020304" pitchFamily="18" charset="0"/>
              </a:rPr>
              <a:t>элементы могут вызвать благодарную реакцию, если ожидания предвосхищены, но никакой реакции не последует, если ожидания удовлетворены или, наоборот, не удовлетворены. </a:t>
            </a:r>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r>
              <a:rPr lang="ru-RU" sz="2800" dirty="0" smtClean="0">
                <a:latin typeface="Times New Roman" panose="02020603050405020304" pitchFamily="18" charset="0"/>
                <a:ea typeface="Calibri" panose="020F0502020204030204" pitchFamily="34" charset="0"/>
                <a:cs typeface="Times New Roman" panose="02020603050405020304" pitchFamily="18" charset="0"/>
              </a:rPr>
              <a:t>	Примерами </a:t>
            </a:r>
            <a:r>
              <a:rPr lang="ru-RU" sz="2800" dirty="0">
                <a:latin typeface="Times New Roman" panose="02020603050405020304" pitchFamily="18" charset="0"/>
                <a:ea typeface="Calibri" panose="020F0502020204030204" pitchFamily="34" charset="0"/>
                <a:cs typeface="Times New Roman" panose="02020603050405020304" pitchFamily="18" charset="0"/>
              </a:rPr>
              <a:t>могут служить обслуживание в гостиницах в ночное время, бесплатные напитки, предоставляемые гостям во время банкетов от имени директора, цветы, преподносимые администрацией дамам в ресторанах и </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т.д.</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5890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3235" y="124691"/>
            <a:ext cx="11762509" cy="3970318"/>
          </a:xfrm>
          <a:prstGeom prst="rect">
            <a:avLst/>
          </a:prstGeom>
        </p:spPr>
        <p:txBody>
          <a:bodyPr wrap="square">
            <a:spAutoFit/>
          </a:bodyPr>
          <a:lstStyle/>
          <a:p>
            <a:pPr marL="457200" indent="-457200" algn="just">
              <a:spcAft>
                <a:spcPts val="0"/>
              </a:spcAft>
              <a:buFont typeface="Wingdings" panose="05000000000000000000" pitchFamily="2" charset="2"/>
              <a:buChar char="Ø"/>
            </a:pPr>
            <a:r>
              <a:rPr lang="ru-RU" sz="2800" b="1" u="sng" dirty="0">
                <a:latin typeface="Times New Roman" panose="02020603050405020304" pitchFamily="18" charset="0"/>
                <a:ea typeface="Times New Roman" panose="02020603050405020304" pitchFamily="18" charset="0"/>
              </a:rPr>
              <a:t>Разочаровывающими элементы</a:t>
            </a:r>
            <a:r>
              <a:rPr lang="ru-RU" sz="2800" u="sng" dirty="0">
                <a:latin typeface="Times New Roman" panose="02020603050405020304" pitchFamily="18" charset="0"/>
                <a:ea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rPr>
              <a:t>становятся тогда, когда они не выполнены правильно и соответственно вызывают отрицательную реакцию. </a:t>
            </a:r>
            <a:endParaRPr lang="ru-RU" sz="2800" dirty="0" smtClean="0">
              <a:latin typeface="Times New Roman" panose="02020603050405020304" pitchFamily="18" charset="0"/>
              <a:ea typeface="Times New Roman" panose="02020603050405020304" pitchFamily="18" charset="0"/>
            </a:endParaRPr>
          </a:p>
          <a:p>
            <a:pPr algn="just">
              <a:spcAft>
                <a:spcPts val="0"/>
              </a:spcAft>
            </a:pPr>
            <a:endParaRPr lang="ru-RU" sz="2800" dirty="0">
              <a:latin typeface="Times New Roman" panose="02020603050405020304" pitchFamily="18" charset="0"/>
              <a:ea typeface="Times New Roman" panose="02020603050405020304" pitchFamily="18" charset="0"/>
            </a:endParaRPr>
          </a:p>
          <a:p>
            <a:pPr algn="just">
              <a:spcAft>
                <a:spcPts val="0"/>
              </a:spcAft>
            </a:pPr>
            <a:r>
              <a:rPr lang="ru-RU" sz="2800" dirty="0" smtClean="0">
                <a:latin typeface="Times New Roman" panose="02020603050405020304" pitchFamily="18" charset="0"/>
                <a:ea typeface="Times New Roman" panose="02020603050405020304" pitchFamily="18" charset="0"/>
              </a:rPr>
              <a:t>	Однако </a:t>
            </a:r>
            <a:r>
              <a:rPr lang="ru-RU" sz="2800" dirty="0">
                <a:latin typeface="Times New Roman" panose="02020603050405020304" pitchFamily="18" charset="0"/>
                <a:ea typeface="Times New Roman" panose="02020603050405020304" pitchFamily="18" charset="0"/>
              </a:rPr>
              <a:t>никакой реакции может не последовать, если все делается правильно. К таким элементам относятся и неудачно выбранная или организованная стоянка для машин, заставляющая гостей далеко идти; отказ от оплаты по наиболее распространенным кредитным карточкам; недружелюбие персонала; грязные пепельницы и </a:t>
            </a:r>
            <a:r>
              <a:rPr lang="ru-RU" sz="2800" dirty="0" err="1">
                <a:latin typeface="Times New Roman" panose="02020603050405020304" pitchFamily="18" charset="0"/>
                <a:ea typeface="Times New Roman" panose="02020603050405020304" pitchFamily="18" charset="0"/>
              </a:rPr>
              <a:t>т.д</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902705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7091" y="207819"/>
            <a:ext cx="11596254" cy="5539978"/>
          </a:xfrm>
          <a:prstGeom prst="rect">
            <a:avLst/>
          </a:prstGeom>
        </p:spPr>
        <p:txBody>
          <a:bodyPr wrap="square">
            <a:spAutoFit/>
          </a:bodyPr>
          <a:lstStyle/>
          <a:p>
            <a:r>
              <a:rPr lang="ru-RU" sz="2800" dirty="0" smtClean="0">
                <a:latin typeface="Times New Roman" panose="02020603050405020304" pitchFamily="18" charset="0"/>
                <a:ea typeface="Calibri" panose="020F0502020204030204" pitchFamily="34" charset="0"/>
                <a:cs typeface="Times New Roman" panose="02020603050405020304" pitchFamily="18" charset="0"/>
              </a:rPr>
              <a:t>	К </a:t>
            </a:r>
            <a:r>
              <a:rPr lang="ru-RU" sz="2800" dirty="0">
                <a:latin typeface="Times New Roman" panose="02020603050405020304" pitchFamily="18" charset="0"/>
                <a:ea typeface="Calibri" panose="020F0502020204030204" pitchFamily="34" charset="0"/>
                <a:cs typeface="Times New Roman" panose="02020603050405020304" pitchFamily="18" charset="0"/>
              </a:rPr>
              <a:t>понятию "качество услуги", которое позволяет всесторонне оценить деятельность предприятий гостеприимства, примыкает понятие "относительное качество", являющееся отправным в разработке общей стратегии качества, ориентированного на потребителя</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a:t>
            </a:r>
          </a:p>
          <a:p>
            <a:endParaRPr lang="ru-RU" sz="2800" dirty="0" smtClean="0">
              <a:latin typeface="Times New Roman" panose="02020603050405020304" pitchFamily="18" charset="0"/>
              <a:cs typeface="Times New Roman" panose="02020603050405020304" pitchFamily="18" charset="0"/>
            </a:endParaRPr>
          </a:p>
          <a:p>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Понятию "относительное </a:t>
            </a:r>
            <a:r>
              <a:rPr lang="ru-RU" sz="2800" dirty="0">
                <a:latin typeface="Times New Roman" panose="02020603050405020304" pitchFamily="18" charset="0"/>
                <a:cs typeface="Times New Roman" panose="02020603050405020304" pitchFamily="18" charset="0"/>
              </a:rPr>
              <a:t>качество", </a:t>
            </a:r>
            <a:r>
              <a:rPr lang="ru-RU" sz="2800" dirty="0" smtClean="0">
                <a:latin typeface="Times New Roman" panose="02020603050405020304" pitchFamily="18" charset="0"/>
                <a:cs typeface="Times New Roman" panose="02020603050405020304" pitchFamily="18" charset="0"/>
              </a:rPr>
              <a:t>присущи </a:t>
            </a:r>
            <a:r>
              <a:rPr lang="ru-RU" sz="2800" dirty="0">
                <a:latin typeface="Times New Roman" panose="02020603050405020304" pitchFamily="18" charset="0"/>
                <a:cs typeface="Times New Roman" panose="02020603050405020304" pitchFamily="18" charset="0"/>
              </a:rPr>
              <a:t>следующие характеристики:</a:t>
            </a:r>
          </a:p>
          <a:p>
            <a:pPr marL="1371600" lvl="2"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возможность </a:t>
            </a:r>
            <a:r>
              <a:rPr lang="ru-RU" sz="2800" dirty="0">
                <a:latin typeface="Times New Roman" panose="02020603050405020304" pitchFamily="18" charset="0"/>
                <a:cs typeface="Times New Roman" panose="02020603050405020304" pitchFamily="18" charset="0"/>
              </a:rPr>
              <a:t>сравнения с услугами самых сильных </a:t>
            </a:r>
            <a:r>
              <a:rPr lang="ru-RU" sz="2800" dirty="0" smtClean="0">
                <a:latin typeface="Times New Roman" panose="02020603050405020304" pitchFamily="18" charset="0"/>
                <a:cs typeface="Times New Roman" panose="02020603050405020304" pitchFamily="18" charset="0"/>
              </a:rPr>
              <a:t>конкурентов;</a:t>
            </a:r>
          </a:p>
          <a:p>
            <a:pPr marL="1371600" lvl="2"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возможность </a:t>
            </a:r>
            <a:r>
              <a:rPr lang="ru-RU" sz="2800" dirty="0">
                <a:latin typeface="Times New Roman" panose="02020603050405020304" pitchFamily="18" charset="0"/>
                <a:cs typeface="Times New Roman" panose="02020603050405020304" pitchFamily="18" charset="0"/>
              </a:rPr>
              <a:t>рассмотрения с точки зрения </a:t>
            </a:r>
            <a:r>
              <a:rPr lang="ru-RU" sz="2800" dirty="0" smtClean="0">
                <a:latin typeface="Times New Roman" panose="02020603050405020304" pitchFamily="18" charset="0"/>
                <a:cs typeface="Times New Roman" panose="02020603050405020304" pitchFamily="18" charset="0"/>
              </a:rPr>
              <a:t>потребителя;</a:t>
            </a:r>
          </a:p>
          <a:p>
            <a:pPr marL="1371600" lvl="2"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независимость </a:t>
            </a:r>
            <a:r>
              <a:rPr lang="ru-RU" sz="2800" dirty="0">
                <a:latin typeface="Times New Roman" panose="02020603050405020304" pitchFamily="18" charset="0"/>
                <a:cs typeface="Times New Roman" panose="02020603050405020304" pitchFamily="18" charset="0"/>
              </a:rPr>
              <a:t>от структуры цен на </a:t>
            </a:r>
            <a:r>
              <a:rPr lang="ru-RU" sz="2800" dirty="0" smtClean="0">
                <a:latin typeface="Times New Roman" panose="02020603050405020304" pitchFamily="18" charset="0"/>
                <a:cs typeface="Times New Roman" panose="02020603050405020304" pitchFamily="18" charset="0"/>
              </a:rPr>
              <a:t>предприятии;</a:t>
            </a:r>
          </a:p>
          <a:p>
            <a:pPr marL="1371600" lvl="2" indent="-457200">
              <a:buFont typeface="Arial" panose="020B0604020202020204" pitchFamily="34" charset="0"/>
              <a:buChar char="•"/>
            </a:pPr>
            <a:r>
              <a:rPr lang="ru-RU" sz="2800" dirty="0" smtClean="0">
                <a:latin typeface="Times New Roman" panose="02020603050405020304" pitchFamily="18" charset="0"/>
                <a:cs typeface="Times New Roman" panose="02020603050405020304" pitchFamily="18" charset="0"/>
              </a:rPr>
              <a:t>возможность </a:t>
            </a:r>
            <a:r>
              <a:rPr lang="ru-RU" sz="2800" dirty="0">
                <a:latin typeface="Times New Roman" panose="02020603050405020304" pitchFamily="18" charset="0"/>
                <a:cs typeface="Times New Roman" panose="02020603050405020304" pitchFamily="18" charset="0"/>
              </a:rPr>
              <a:t>охвата не только материальных, но и нематериальных услуг, включая поведение персонала.</a:t>
            </a:r>
          </a:p>
          <a:p>
            <a:endParaRPr lang="ru-RU" dirty="0"/>
          </a:p>
        </p:txBody>
      </p:sp>
    </p:spTree>
    <p:extLst>
      <p:ext uri="{BB962C8B-B14F-4D97-AF65-F5344CB8AC3E}">
        <p14:creationId xmlns:p14="http://schemas.microsoft.com/office/powerpoint/2010/main" val="3061989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7401" y="258686"/>
            <a:ext cx="11555944" cy="7241983"/>
          </a:xfrm>
          <a:prstGeom prst="rect">
            <a:avLst/>
          </a:prstGeom>
        </p:spPr>
        <p:txBody>
          <a:bodyPr wrap="square">
            <a:spAutoFit/>
          </a:bodyPr>
          <a:lstStyle/>
          <a:p>
            <a:pPr>
              <a:lnSpc>
                <a:spcPct val="115000"/>
              </a:lnSpc>
              <a:spcAft>
                <a:spcPts val="0"/>
              </a:spcAft>
            </a:pPr>
            <a:r>
              <a:rPr lang="ru-RU" sz="3600" b="1" dirty="0" smtClean="0">
                <a:latin typeface="Times New Roman" panose="02020603050405020304" pitchFamily="18" charset="0"/>
                <a:ea typeface="Calibri" panose="020F0502020204030204" pitchFamily="34" charset="0"/>
                <a:cs typeface="Times New Roman" panose="02020603050405020304" pitchFamily="18" charset="0"/>
              </a:rPr>
              <a:t>		1. Предпродажное обслуживание</a:t>
            </a:r>
          </a:p>
          <a:p>
            <a:pPr marL="742950" indent="-742950">
              <a:lnSpc>
                <a:spcPct val="115000"/>
              </a:lnSpc>
              <a:spcAft>
                <a:spcPts val="0"/>
              </a:spcAft>
              <a:buAutoNum type="arabicPeriod"/>
            </a:pPr>
            <a:endParaRPr lang="ru-RU" sz="3600" b="1"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pPr>
            <a:r>
              <a:rPr lang="ru-RU" sz="2800" dirty="0" smtClean="0">
                <a:latin typeface="Times New Roman" panose="02020603050405020304" pitchFamily="18" charset="0"/>
                <a:cs typeface="Times New Roman" panose="02020603050405020304" pitchFamily="18" charset="0"/>
              </a:rPr>
              <a:t>	Началу </a:t>
            </a:r>
            <a:r>
              <a:rPr lang="ru-RU" sz="2800" dirty="0">
                <a:latin typeface="Times New Roman" panose="02020603050405020304" pitchFamily="18" charset="0"/>
                <a:cs typeface="Times New Roman" panose="02020603050405020304" pitchFamily="18" charset="0"/>
              </a:rPr>
              <a:t>обслуживания предшествует период, формирующий готовность к контакту как производителя услуг, так и потребителя. Производитель готов предоставить свои услуги определенного рода и характера, о чем он старается распространить информацию как можно шире. У потребителя также появляется потребность в услуге определенного рода. Он ищет информацию о том, кто и где способен оказать ему подобную услугу. Указанные обстоятельства создают предпосылку для первого контакта потребителя и производителя услуг.</a:t>
            </a:r>
          </a:p>
          <a:p>
            <a:pPr>
              <a:lnSpc>
                <a:spcPct val="115000"/>
              </a:lnSpc>
              <a:spcAft>
                <a:spcPts val="0"/>
              </a:spcAft>
            </a:pPr>
            <a:endParaRPr lang="ru-RU" sz="3600" b="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pPr>
            <a:endParaRPr lang="ru-RU" sz="3600" b="1" dirty="0" smtClean="0">
              <a:latin typeface="Times New Roman" panose="02020603050405020304" pitchFamily="18" charset="0"/>
              <a:cs typeface="Times New Roman" panose="02020603050405020304" pitchFamily="18" charset="0"/>
            </a:endParaRPr>
          </a:p>
          <a:p>
            <a:pPr>
              <a:lnSpc>
                <a:spcPct val="115000"/>
              </a:lnSpc>
              <a:spcAft>
                <a:spcPts val="0"/>
              </a:spcAft>
            </a:pP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51763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9381" y="207818"/>
            <a:ext cx="11707091" cy="5262979"/>
          </a:xfrm>
          <a:prstGeom prst="rect">
            <a:avLst/>
          </a:prstGeom>
        </p:spPr>
        <p:txBody>
          <a:bodyPr wrap="square">
            <a:spAutoFit/>
          </a:bodyPr>
          <a:lstStyle/>
          <a:p>
            <a:pPr indent="342900" algn="just">
              <a:spcAft>
                <a:spcPts val="0"/>
              </a:spcAf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Методика выявления относительного качества включает два этапа.</a:t>
            </a:r>
          </a:p>
          <a:p>
            <a:pPr indent="342900" algn="just">
              <a:spcAft>
                <a:spcPts val="0"/>
              </a:spcAft>
            </a:pPr>
            <a:endParaRPr lang="ru-RU"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lgn="just">
              <a:spcAft>
                <a:spcPts val="0"/>
              </a:spcAft>
              <a:buFont typeface="Wingdings" panose="05000000000000000000" pitchFamily="2" charset="2"/>
              <a:buChar char="Ø"/>
            </a:pPr>
            <a:r>
              <a:rPr lang="ru-RU" sz="2800" b="1" u="sng" dirty="0">
                <a:latin typeface="Times New Roman" panose="02020603050405020304" pitchFamily="18" charset="0"/>
                <a:ea typeface="Times New Roman" panose="02020603050405020304" pitchFamily="18" charset="0"/>
                <a:cs typeface="Times New Roman" panose="02020603050405020304" pitchFamily="18" charset="0"/>
              </a:rPr>
              <a:t> Первый этап.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Следует выделить важнейшие с точки зрения потребителя критерии (5-10), которые приводят к принятию решения о приобретении услуг, при этом цены не должны приниматься в расчет. Важность выделенных критериев необходимо согласовать с мнением персонала, который непосредственно контактирует с потребителем и имеет большой опыт общения.</a:t>
            </a:r>
          </a:p>
          <a:p>
            <a:r>
              <a:rPr lang="ru-RU" sz="2800" dirty="0">
                <a:latin typeface="Times New Roman" panose="02020603050405020304" pitchFamily="18" charset="0"/>
                <a:ea typeface="Calibri" panose="020F0502020204030204" pitchFamily="34" charset="0"/>
                <a:cs typeface="Times New Roman" panose="02020603050405020304" pitchFamily="18" charset="0"/>
              </a:rPr>
              <a:t> </a:t>
            </a:r>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Wingdings" panose="05000000000000000000" pitchFamily="2" charset="2"/>
              <a:buChar char="Ø"/>
            </a:pPr>
            <a:r>
              <a:rPr lang="ru-RU" sz="2800" b="1" u="sng" dirty="0" smtClean="0">
                <a:latin typeface="Times New Roman" panose="02020603050405020304" pitchFamily="18" charset="0"/>
                <a:ea typeface="Calibri" panose="020F0502020204030204" pitchFamily="34" charset="0"/>
                <a:cs typeface="Times New Roman" panose="02020603050405020304" pitchFamily="18" charset="0"/>
              </a:rPr>
              <a:t>Второй </a:t>
            </a:r>
            <a:r>
              <a:rPr lang="ru-RU" sz="2800" b="1" u="sng" dirty="0">
                <a:latin typeface="Times New Roman" panose="02020603050405020304" pitchFamily="18" charset="0"/>
                <a:ea typeface="Calibri" panose="020F0502020204030204" pitchFamily="34" charset="0"/>
                <a:cs typeface="Times New Roman" panose="02020603050405020304" pitchFamily="18" charset="0"/>
              </a:rPr>
              <a:t>этап </a:t>
            </a:r>
            <a:r>
              <a:rPr lang="ru-RU" sz="2800" dirty="0">
                <a:latin typeface="Times New Roman" panose="02020603050405020304" pitchFamily="18" charset="0"/>
                <a:ea typeface="Calibri" panose="020F0502020204030204" pitchFamily="34" charset="0"/>
                <a:cs typeface="Times New Roman" panose="02020603050405020304" pitchFamily="18" charset="0"/>
              </a:rPr>
              <a:t>- оценка критериев по 5-10-балльной шкале и последующее сравнение с такой же оценкой идентичных критериев на важнейших предприятиях-конкурентах.</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5486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24691"/>
            <a:ext cx="11707091" cy="6832640"/>
          </a:xfrm>
          <a:prstGeom prst="rect">
            <a:avLst/>
          </a:prstGeom>
        </p:spPr>
        <p:txBody>
          <a:bodyPr wrap="square">
            <a:spAutoFit/>
          </a:bodyPr>
          <a:lstStyle/>
          <a:p>
            <a:pPr indent="342900" algn="just">
              <a:spcAft>
                <a:spcPts val="0"/>
              </a:spcAft>
            </a:pPr>
            <a:r>
              <a:rPr lang="ru-RU" sz="2200" dirty="0">
                <a:latin typeface="Times New Roman" panose="02020603050405020304" pitchFamily="18" charset="0"/>
                <a:ea typeface="Times New Roman" panose="02020603050405020304" pitchFamily="18" charset="0"/>
              </a:rPr>
              <a:t>Понятие "качество услуги" также можно рассматривать как комплекс, состоящий из следующих </a:t>
            </a:r>
            <a:r>
              <a:rPr lang="ru-RU" sz="2200" dirty="0" smtClean="0">
                <a:latin typeface="Times New Roman" panose="02020603050405020304" pitchFamily="18" charset="0"/>
                <a:ea typeface="Times New Roman" panose="02020603050405020304" pitchFamily="18" charset="0"/>
              </a:rPr>
              <a:t>частей:</a:t>
            </a:r>
          </a:p>
          <a:p>
            <a:pPr marL="800100" lvl="1" indent="-342900" algn="just">
              <a:buFont typeface="Arial" panose="020B0604020202020204" pitchFamily="34" charset="0"/>
              <a:buChar char="•"/>
            </a:pPr>
            <a:r>
              <a:rPr lang="ru-RU" sz="2200" b="1" u="sng" dirty="0" smtClean="0">
                <a:latin typeface="Times New Roman" panose="02020603050405020304" pitchFamily="18" charset="0"/>
                <a:ea typeface="Times New Roman" panose="02020603050405020304" pitchFamily="18" charset="0"/>
              </a:rPr>
              <a:t>качества </a:t>
            </a:r>
            <a:r>
              <a:rPr lang="ru-RU" sz="2200" b="1" u="sng" dirty="0">
                <a:latin typeface="Times New Roman" panose="02020603050405020304" pitchFamily="18" charset="0"/>
                <a:ea typeface="Times New Roman" panose="02020603050405020304" pitchFamily="18" charset="0"/>
              </a:rPr>
              <a:t>потенциала (технического качества</a:t>
            </a:r>
            <a:r>
              <a:rPr lang="ru-RU" sz="2200" b="1" u="sng" dirty="0" smtClean="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состоит из критериев, относящихся к производственному состоянию предприятий гостеприимства. В отношении гостиничных услуг это качество гостиничных номеров, блюд в ресторане, предлагаемых в аренду автомобилей, коммуникационной техники и т.д. Потребитель имеет возможность частично оценить техническое качество гостиничной услуги до ее </a:t>
            </a:r>
            <a:r>
              <a:rPr lang="ru-RU" sz="2200" dirty="0" smtClean="0">
                <a:latin typeface="Times New Roman" panose="02020603050405020304" pitchFamily="18" charset="0"/>
                <a:cs typeface="Times New Roman" panose="02020603050405020304" pitchFamily="18" charset="0"/>
              </a:rPr>
              <a:t>приобретения.</a:t>
            </a:r>
          </a:p>
          <a:p>
            <a:pPr marL="800100" lvl="1" indent="-342900" algn="just">
              <a:buFont typeface="Arial" panose="020B0604020202020204" pitchFamily="34" charset="0"/>
              <a:buChar char="•"/>
            </a:pPr>
            <a:endParaRPr lang="ru-RU" sz="2200" b="1" u="sng" dirty="0">
              <a:latin typeface="Times New Roman" panose="02020603050405020304" pitchFamily="18" charset="0"/>
              <a:ea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ru-RU" sz="2200" b="1" u="sng" dirty="0" smtClean="0">
                <a:latin typeface="Times New Roman" panose="02020603050405020304" pitchFamily="18" charset="0"/>
                <a:ea typeface="Times New Roman" panose="02020603050405020304" pitchFamily="18" charset="0"/>
                <a:cs typeface="Times New Roman" panose="02020603050405020304" pitchFamily="18" charset="0"/>
              </a:rPr>
              <a:t>качества </a:t>
            </a:r>
            <a:r>
              <a:rPr lang="ru-RU" sz="2200" b="1" u="sng" dirty="0">
                <a:latin typeface="Times New Roman" panose="02020603050405020304" pitchFamily="18" charset="0"/>
                <a:ea typeface="Times New Roman" panose="02020603050405020304" pitchFamily="18" charset="0"/>
                <a:cs typeface="Times New Roman" panose="02020603050405020304" pitchFamily="18" charset="0"/>
              </a:rPr>
              <a:t>процесса (функционального качества</a:t>
            </a:r>
            <a:r>
              <a:rPr lang="ru-RU" sz="2200" b="1" u="sng" dirty="0" smtClean="0">
                <a:latin typeface="Times New Roman" panose="02020603050405020304" pitchFamily="18" charset="0"/>
                <a:ea typeface="Times New Roman" panose="02020603050405020304" pitchFamily="18" charset="0"/>
                <a:cs typeface="Times New Roman" panose="02020603050405020304" pitchFamily="18" charset="0"/>
              </a:rPr>
              <a:t>) - </a:t>
            </a:r>
            <a:r>
              <a:rPr lang="ru-RU" sz="2200" dirty="0">
                <a:latin typeface="Times New Roman" panose="02020603050405020304" pitchFamily="18" charset="0"/>
                <a:cs typeface="Times New Roman" panose="02020603050405020304" pitchFamily="18" charset="0"/>
              </a:rPr>
              <a:t>это качество процесса предоставления гостиничных услуг, когда происходит непосредственное взаимодействие с персоналом (бронирование номера, оформление в рецепции, сопровождение в номер, доставка багажа, предоставление различных услуг и т.д.). Отличное функциональное качество может улучшить впечатление от номера, который не вполне оправдывает ожидания клиента</a:t>
            </a:r>
            <a:r>
              <a:rPr lang="ru-RU" sz="2200" dirty="0" smtClean="0">
                <a:latin typeface="Times New Roman" panose="02020603050405020304" pitchFamily="18" charset="0"/>
                <a:cs typeface="Times New Roman" panose="02020603050405020304" pitchFamily="18" charset="0"/>
              </a:rPr>
              <a:t>.</a:t>
            </a:r>
          </a:p>
          <a:p>
            <a:pPr indent="342900" algn="just">
              <a:spcAft>
                <a:spcPts val="0"/>
              </a:spcAft>
            </a:pPr>
            <a:endParaRPr lang="ru-RU" sz="2200" dirty="0">
              <a:latin typeface="Times New Roman" panose="02020603050405020304" pitchFamily="18" charset="0"/>
              <a:ea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ru-RU" sz="2200" dirty="0" smtClean="0">
                <a:latin typeface="Times New Roman" panose="02020603050405020304" pitchFamily="18" charset="0"/>
                <a:ea typeface="Times New Roman" panose="02020603050405020304" pitchFamily="18" charset="0"/>
              </a:rPr>
              <a:t> </a:t>
            </a:r>
            <a:r>
              <a:rPr lang="ru-RU" sz="2200" b="1" u="sng" dirty="0">
                <a:latin typeface="Times New Roman" panose="02020603050405020304" pitchFamily="18" charset="0"/>
                <a:ea typeface="Times New Roman" panose="02020603050405020304" pitchFamily="18" charset="0"/>
              </a:rPr>
              <a:t>качества </a:t>
            </a:r>
            <a:r>
              <a:rPr lang="ru-RU" sz="2200" b="1" u="sng" dirty="0">
                <a:latin typeface="Times New Roman" panose="02020603050405020304" pitchFamily="18" charset="0"/>
                <a:ea typeface="Times New Roman" panose="02020603050405020304" pitchFamily="18" charset="0"/>
                <a:cs typeface="Times New Roman" panose="02020603050405020304" pitchFamily="18" charset="0"/>
              </a:rPr>
              <a:t>культуры (социального качества</a:t>
            </a:r>
            <a:r>
              <a:rPr lang="ru-RU" sz="2200" b="1" u="sng"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это качество культуры, которое формируется поведением и позицией сотрудников гостиницы по отношению к гостям. Важнейшими критериями социального качества являются дружелюбие, отзывчивость и любезность персонала.</a:t>
            </a:r>
          </a:p>
          <a:p>
            <a:pPr indent="342900" algn="just">
              <a:spcAft>
                <a:spcPts val="0"/>
              </a:spcAft>
            </a:pP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9761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945" y="263237"/>
            <a:ext cx="11443855" cy="3539430"/>
          </a:xfrm>
          <a:prstGeom prst="rect">
            <a:avLst/>
          </a:prstGeom>
        </p:spPr>
        <p:txBody>
          <a:bodyPr wrap="square">
            <a:spAutoFit/>
          </a:bodyPr>
          <a:lstStyle/>
          <a:p>
            <a:pPr indent="342900" algn="just">
              <a:spcAft>
                <a:spcPts val="0"/>
              </a:spcAft>
            </a:pPr>
            <a:r>
              <a:rPr lang="ru-RU" sz="3200" b="1" dirty="0">
                <a:latin typeface="Times New Roman" panose="02020603050405020304" pitchFamily="18" charset="0"/>
                <a:ea typeface="Times New Roman" panose="02020603050405020304" pitchFamily="18" charset="0"/>
                <a:cs typeface="Times New Roman" panose="02020603050405020304" pitchFamily="18" charset="0"/>
              </a:rPr>
              <a:t>Группы показателей качества услуг, их общая характеристика.</a:t>
            </a:r>
            <a:endParaRPr lang="ru-RU" sz="3200" dirty="0">
              <a:latin typeface="Times New Roman" panose="02020603050405020304" pitchFamily="18" charset="0"/>
              <a:ea typeface="Times New Roman" panose="02020603050405020304" pitchFamily="18" charset="0"/>
            </a:endParaRPr>
          </a:p>
          <a:p>
            <a:pPr indent="342900" algn="just">
              <a:spcAft>
                <a:spcPts val="0"/>
              </a:spcAft>
            </a:pPr>
            <a:endParaRPr lang="ru-RU" sz="3200" u="sng" dirty="0" smtClean="0">
              <a:latin typeface="Times New Roman" panose="02020603050405020304" pitchFamily="18" charset="0"/>
              <a:ea typeface="Times New Roman" panose="02020603050405020304" pitchFamily="18" charset="0"/>
            </a:endParaRPr>
          </a:p>
          <a:p>
            <a:pPr indent="342900" algn="just">
              <a:spcAft>
                <a:spcPts val="0"/>
              </a:spcAft>
            </a:pPr>
            <a:r>
              <a:rPr lang="ru-RU" sz="3200" u="sng" dirty="0" smtClean="0">
                <a:latin typeface="Times New Roman" panose="02020603050405020304" pitchFamily="18" charset="0"/>
                <a:ea typeface="Times New Roman" panose="02020603050405020304" pitchFamily="18" charset="0"/>
              </a:rPr>
              <a:t>Характеристика </a:t>
            </a:r>
            <a:r>
              <a:rPr lang="ru-RU" sz="3200" u="sng" dirty="0">
                <a:latin typeface="Times New Roman" panose="02020603050405020304" pitchFamily="18" charset="0"/>
                <a:ea typeface="Times New Roman" panose="02020603050405020304" pitchFamily="18" charset="0"/>
              </a:rPr>
              <a:t>качества </a:t>
            </a:r>
            <a:r>
              <a:rPr lang="ru-RU" sz="3200" u="sng" dirty="0" smtClean="0">
                <a:latin typeface="Times New Roman" panose="02020603050405020304" pitchFamily="18" charset="0"/>
                <a:ea typeface="Times New Roman" panose="02020603050405020304" pitchFamily="18" charset="0"/>
              </a:rPr>
              <a:t>продукции </a:t>
            </a:r>
            <a:r>
              <a:rPr lang="ru-RU" sz="3200" dirty="0">
                <a:latin typeface="Times New Roman" panose="02020603050405020304" pitchFamily="18" charset="0"/>
                <a:ea typeface="Times New Roman" panose="02020603050405020304" pitchFamily="18" charset="0"/>
              </a:rPr>
              <a:t>- совокупность свойств продукции, которая предопределяет ее пригодность удовлетворять определенные потребности в соответствии с назначением</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67633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945" y="235528"/>
            <a:ext cx="11693237" cy="5262979"/>
          </a:xfrm>
          <a:prstGeom prst="rect">
            <a:avLst/>
          </a:prstGeom>
        </p:spPr>
        <p:txBody>
          <a:bodyPr wrap="square">
            <a:spAutoFit/>
          </a:bodyPr>
          <a:lstStyle/>
          <a:p>
            <a:pPr indent="342900" algn="just">
              <a:spcAft>
                <a:spcPts val="0"/>
              </a:spcAft>
            </a:pP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Качество продукции (работ, услуг) определяется такими понятиями, как "характеристика", "свойство" и "качество</a:t>
            </a:r>
            <a:r>
              <a:rPr lang="ru-RU" sz="2800" b="1"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342900" algn="just">
              <a:spcAft>
                <a:spcPts val="0"/>
              </a:spcAft>
            </a:pPr>
            <a:endParaRPr lang="ru-RU"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lgn="just">
              <a:spcAft>
                <a:spcPts val="0"/>
              </a:spcAft>
              <a:buFont typeface="Arial" panose="020B0604020202020204" pitchFamily="34" charset="0"/>
              <a:buChar char="•"/>
            </a:pPr>
            <a:r>
              <a:rPr lang="ru-RU" sz="2800" u="sng" dirty="0" smtClean="0">
                <a:latin typeface="Times New Roman" panose="02020603050405020304" pitchFamily="18" charset="0"/>
                <a:ea typeface="Times New Roman" panose="02020603050405020304" pitchFamily="18" charset="0"/>
                <a:cs typeface="Times New Roman" panose="02020603050405020304" pitchFamily="18" charset="0"/>
              </a:rPr>
              <a:t>Характеристика</a:t>
            </a:r>
            <a:r>
              <a:rPr lang="ru-RU"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 это взаимосвязь зависимых и независимых переменных, выраженных в виде текст ту, таблицы, математической формулы, графика </a:t>
            </a:r>
          </a:p>
          <a:p>
            <a:pPr indent="342900" algn="just">
              <a:spcAft>
                <a:spcPts val="0"/>
              </a:spcAft>
            </a:pPr>
            <a:endParaRPr lang="ru-RU"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lgn="just">
              <a:spcAft>
                <a:spcPts val="0"/>
              </a:spcAft>
              <a:buFont typeface="Arial" panose="020B0604020202020204" pitchFamily="34" charset="0"/>
              <a:buChar char="•"/>
            </a:pPr>
            <a:r>
              <a:rPr lang="ru-RU" sz="2800" u="sng" dirty="0" smtClean="0">
                <a:latin typeface="Times New Roman" panose="02020603050405020304" pitchFamily="18" charset="0"/>
                <a:ea typeface="Times New Roman" panose="02020603050405020304" pitchFamily="18" charset="0"/>
                <a:cs typeface="Times New Roman" panose="02020603050405020304" pitchFamily="18" charset="0"/>
              </a:rPr>
              <a:t>Свойство </a:t>
            </a:r>
            <a:r>
              <a:rPr lang="ru-RU" sz="2800" u="sng" dirty="0">
                <a:latin typeface="Times New Roman" panose="02020603050405020304" pitchFamily="18" charset="0"/>
                <a:ea typeface="Times New Roman" panose="02020603050405020304" pitchFamily="18" charset="0"/>
                <a:cs typeface="Times New Roman" panose="02020603050405020304" pitchFamily="18" charset="0"/>
              </a:rPr>
              <a:t>продукции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является объективной особенностью продукции, которая может проявляться в процессе ее создания, эксплуатации или потребления </a:t>
            </a:r>
          </a:p>
          <a:p>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ru-RU" sz="2800" u="sng" dirty="0" smtClean="0">
                <a:latin typeface="Times New Roman" panose="02020603050405020304" pitchFamily="18" charset="0"/>
                <a:ea typeface="Calibri" panose="020F0502020204030204" pitchFamily="34" charset="0"/>
                <a:cs typeface="Times New Roman" panose="02020603050405020304" pitchFamily="18" charset="0"/>
              </a:rPr>
              <a:t>Качество </a:t>
            </a:r>
            <a:r>
              <a:rPr lang="ru-RU" sz="2800" u="sng" dirty="0">
                <a:latin typeface="Times New Roman" panose="02020603050405020304" pitchFamily="18" charset="0"/>
                <a:ea typeface="Calibri" panose="020F0502020204030204" pitchFamily="34" charset="0"/>
                <a:cs typeface="Times New Roman" panose="02020603050405020304" pitchFamily="18" charset="0"/>
              </a:rPr>
              <a:t>продукции </a:t>
            </a:r>
            <a:r>
              <a:rPr lang="ru-RU" sz="2800" dirty="0">
                <a:latin typeface="Times New Roman" panose="02020603050405020304" pitchFamily="18" charset="0"/>
                <a:ea typeface="Calibri" panose="020F0502020204030204" pitchFamily="34" charset="0"/>
                <a:cs typeface="Times New Roman" panose="02020603050405020304" pitchFamily="18" charset="0"/>
              </a:rPr>
              <a:t>формируется на всех этапах ее жизненного </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цикла.</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816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63636" y="651164"/>
            <a:ext cx="5278582" cy="163483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sz="3600" b="1" dirty="0">
                <a:latin typeface="Times New Roman" panose="02020603050405020304" pitchFamily="18" charset="0"/>
                <a:cs typeface="Times New Roman" panose="02020603050405020304" pitchFamily="18" charset="0"/>
              </a:rPr>
              <a:t>Оценочные показатели </a:t>
            </a:r>
            <a:endParaRPr lang="ru-RU" sz="3600" b="1"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512618" y="3075709"/>
            <a:ext cx="3713018" cy="10668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sz="2800" dirty="0">
                <a:latin typeface="Times New Roman" panose="02020603050405020304" pitchFamily="18" charset="0"/>
                <a:cs typeface="Times New Roman" panose="02020603050405020304" pitchFamily="18" charset="0"/>
              </a:rPr>
              <a:t>функциональные</a:t>
            </a:r>
            <a:endParaRPr lang="ru-RU" sz="28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225636" y="4696691"/>
            <a:ext cx="3713018" cy="10668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sz="2800" dirty="0" smtClean="0">
                <a:latin typeface="Times New Roman" panose="02020603050405020304" pitchFamily="18" charset="0"/>
                <a:cs typeface="Times New Roman" panose="02020603050405020304" pitchFamily="18" charset="0"/>
              </a:rPr>
              <a:t>ресурсосберегающие</a:t>
            </a:r>
            <a:endParaRPr lang="ru-RU" sz="28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7938654" y="3075709"/>
            <a:ext cx="3713018" cy="106680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sz="2800" dirty="0" smtClean="0">
                <a:latin typeface="Times New Roman" panose="02020603050405020304" pitchFamily="18" charset="0"/>
                <a:cs typeface="Times New Roman" panose="02020603050405020304" pitchFamily="18" charset="0"/>
              </a:rPr>
              <a:t>природоохранные</a:t>
            </a:r>
            <a:endParaRPr lang="ru-RU" sz="2800" dirty="0">
              <a:latin typeface="Times New Roman" panose="02020603050405020304" pitchFamily="18" charset="0"/>
              <a:cs typeface="Times New Roman" panose="02020603050405020304" pitchFamily="18" charset="0"/>
            </a:endParaRPr>
          </a:p>
        </p:txBody>
      </p:sp>
      <p:cxnSp>
        <p:nvCxnSpPr>
          <p:cNvPr id="7" name="Прямая со стрелкой 6"/>
          <p:cNvCxnSpPr>
            <a:stCxn id="2" idx="2"/>
          </p:cNvCxnSpPr>
          <p:nvPr/>
        </p:nvCxnSpPr>
        <p:spPr>
          <a:xfrm>
            <a:off x="6102927" y="2286000"/>
            <a:ext cx="0" cy="2410691"/>
          </a:xfrm>
          <a:prstGeom prst="straightConnector1">
            <a:avLst/>
          </a:prstGeom>
          <a:ln>
            <a:solidFill>
              <a:schemeClr val="tx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a:endCxn id="3" idx="0"/>
          </p:cNvCxnSpPr>
          <p:nvPr/>
        </p:nvCxnSpPr>
        <p:spPr>
          <a:xfrm flipH="1">
            <a:off x="2369127" y="2286000"/>
            <a:ext cx="1648691" cy="789709"/>
          </a:xfrm>
          <a:prstGeom prst="straightConnector1">
            <a:avLst/>
          </a:prstGeom>
          <a:ln>
            <a:solidFill>
              <a:schemeClr val="tx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a:endCxn id="5" idx="0"/>
          </p:cNvCxnSpPr>
          <p:nvPr/>
        </p:nvCxnSpPr>
        <p:spPr>
          <a:xfrm>
            <a:off x="7758545" y="2286000"/>
            <a:ext cx="2036618" cy="789709"/>
          </a:xfrm>
          <a:prstGeom prst="straightConnector1">
            <a:avLst/>
          </a:prstGeom>
          <a:ln>
            <a:solidFill>
              <a:schemeClr val="tx1">
                <a:alpha val="6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905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0109" y="0"/>
            <a:ext cx="11707091" cy="6124754"/>
          </a:xfrm>
          <a:prstGeom prst="rect">
            <a:avLst/>
          </a:prstGeom>
        </p:spPr>
        <p:txBody>
          <a:bodyPr wrap="square">
            <a:spAutoFit/>
          </a:bodyPr>
          <a:lstStyle/>
          <a:p>
            <a:pPr marL="285750" indent="-285750" algn="just">
              <a:spcAft>
                <a:spcPts val="0"/>
              </a:spcAft>
              <a:buFont typeface="Wingdings" panose="05000000000000000000" pitchFamily="2" charset="2"/>
              <a:buChar char="Ø"/>
            </a:pPr>
            <a:r>
              <a:rPr lang="ru-RU" sz="2800" b="1" u="sng" dirty="0">
                <a:latin typeface="Times New Roman" panose="02020603050405020304" pitchFamily="18" charset="0"/>
                <a:ea typeface="Times New Roman" panose="02020603050405020304" pitchFamily="18" charset="0"/>
              </a:rPr>
              <a:t>Функциональные показатели </a:t>
            </a:r>
            <a:r>
              <a:rPr lang="ru-RU" sz="2800" dirty="0">
                <a:latin typeface="Times New Roman" panose="02020603050405020304" pitchFamily="18" charset="0"/>
                <a:ea typeface="Times New Roman" panose="02020603050405020304" pitchFamily="18" charset="0"/>
              </a:rPr>
              <a:t>характеризуют свойства, которые определяют функциональную пригодность продукции удовлетворять заданные потребности </a:t>
            </a:r>
            <a:endParaRPr lang="ru-RU" sz="2800" dirty="0" smtClean="0">
              <a:latin typeface="Times New Roman" panose="02020603050405020304" pitchFamily="18" charset="0"/>
              <a:ea typeface="Times New Roman" panose="02020603050405020304" pitchFamily="18" charset="0"/>
            </a:endParaRPr>
          </a:p>
          <a:p>
            <a:pPr marL="285750" indent="-285750" algn="just">
              <a:spcAft>
                <a:spcPts val="0"/>
              </a:spcAft>
              <a:buFont typeface="Wingdings" panose="05000000000000000000" pitchFamily="2" charset="2"/>
              <a:buChar char="Ø"/>
            </a:pPr>
            <a:endParaRPr lang="ru-RU" sz="2800" dirty="0">
              <a:latin typeface="Times New Roman" panose="02020603050405020304" pitchFamily="18" charset="0"/>
              <a:ea typeface="Times New Roman" panose="02020603050405020304" pitchFamily="18" charset="0"/>
            </a:endParaRPr>
          </a:p>
          <a:p>
            <a:pPr algn="just">
              <a:spcAft>
                <a:spcPts val="0"/>
              </a:spcAft>
            </a:pPr>
            <a:r>
              <a:rPr lang="ru-RU" sz="2800" dirty="0" smtClean="0">
                <a:latin typeface="Times New Roman" panose="02020603050405020304" pitchFamily="18" charset="0"/>
                <a:ea typeface="Times New Roman" panose="02020603050405020304" pitchFamily="18" charset="0"/>
              </a:rPr>
              <a:t>	Они </a:t>
            </a:r>
            <a:r>
              <a:rPr lang="ru-RU" sz="2800" dirty="0">
                <a:latin typeface="Times New Roman" panose="02020603050405020304" pitchFamily="18" charset="0"/>
                <a:ea typeface="Times New Roman" panose="02020603050405020304" pitchFamily="18" charset="0"/>
              </a:rPr>
              <a:t>объединяют показатели функциональной пригодности, надежности, эргономичности и эстетичности.</a:t>
            </a:r>
          </a:p>
          <a:p>
            <a:pPr indent="342900" algn="just">
              <a:spcAft>
                <a:spcPts val="0"/>
              </a:spcAft>
            </a:pPr>
            <a:r>
              <a:rPr lang="ru-RU" sz="2800" dirty="0">
                <a:latin typeface="Times New Roman" panose="02020603050405020304" pitchFamily="18" charset="0"/>
                <a:ea typeface="Times New Roman" panose="02020603050405020304" pitchFamily="18" charset="0"/>
              </a:rPr>
              <a:t> </a:t>
            </a:r>
            <a:endParaRPr lang="ru-RU" sz="2800" dirty="0" smtClean="0">
              <a:latin typeface="Times New Roman" panose="02020603050405020304" pitchFamily="18" charset="0"/>
              <a:ea typeface="Times New Roman" panose="02020603050405020304" pitchFamily="18" charset="0"/>
            </a:endParaRPr>
          </a:p>
          <a:p>
            <a:pPr marL="914400" lvl="1" indent="-457200" algn="just">
              <a:buFont typeface="Arial" panose="020B0604020202020204" pitchFamily="34" charset="0"/>
              <a:buChar char="•"/>
            </a:pPr>
            <a:r>
              <a:rPr lang="ru-RU" sz="2800" i="1" u="sng" dirty="0" smtClean="0">
                <a:latin typeface="Times New Roman" panose="02020603050405020304" pitchFamily="18" charset="0"/>
                <a:ea typeface="Times New Roman" panose="02020603050405020304" pitchFamily="18" charset="0"/>
              </a:rPr>
              <a:t>Показатели </a:t>
            </a:r>
            <a:r>
              <a:rPr lang="ru-RU" sz="2800" i="1" u="sng" dirty="0">
                <a:latin typeface="Times New Roman" panose="02020603050405020304" pitchFamily="18" charset="0"/>
                <a:ea typeface="Times New Roman" panose="02020603050405020304" pitchFamily="18" charset="0"/>
              </a:rPr>
              <a:t>функциональной пригодности </a:t>
            </a:r>
          </a:p>
          <a:p>
            <a:pPr lvl="1" algn="just"/>
            <a:r>
              <a:rPr lang="ru-RU" sz="2800" dirty="0">
                <a:latin typeface="Times New Roman" panose="02020603050405020304" pitchFamily="18" charset="0"/>
                <a:ea typeface="Times New Roman" panose="02020603050405020304" pitchFamily="18" charset="0"/>
              </a:rPr>
              <a:t>	</a:t>
            </a:r>
            <a:r>
              <a:rPr lang="ru-RU" sz="2800" dirty="0" smtClean="0">
                <a:latin typeface="Times New Roman" panose="02020603050405020304" pitchFamily="18" charset="0"/>
                <a:ea typeface="Times New Roman" panose="02020603050405020304" pitchFamily="18" charset="0"/>
              </a:rPr>
              <a:t>	Эти </a:t>
            </a:r>
            <a:r>
              <a:rPr lang="ru-RU" sz="2800" dirty="0">
                <a:latin typeface="Times New Roman" panose="02020603050405020304" pitchFamily="18" charset="0"/>
                <a:ea typeface="Times New Roman" panose="02020603050405020304" pitchFamily="18" charset="0"/>
              </a:rPr>
              <a:t>показатели характеризуют техническую суть продукции, свойства, определяющие способность продукции выполнять свои функции в заданных условиях использования по назначению (например, единичные показатель </a:t>
            </a:r>
            <a:r>
              <a:rPr lang="ru-RU" sz="2800" dirty="0" err="1">
                <a:latin typeface="Times New Roman" panose="02020603050405020304" pitchFamily="18" charset="0"/>
                <a:ea typeface="Times New Roman" panose="02020603050405020304" pitchFamily="18" charset="0"/>
              </a:rPr>
              <a:t>ки</a:t>
            </a:r>
            <a:r>
              <a:rPr lang="ru-RU" sz="2800" dirty="0">
                <a:latin typeface="Times New Roman" panose="02020603050405020304" pitchFamily="18" charset="0"/>
                <a:ea typeface="Times New Roman" panose="02020603050405020304" pitchFamily="18" charset="0"/>
              </a:rPr>
              <a:t> - грузоподъемность, вместимость и водонепроницаемость, комплексные - калорийность, производительность и т.п..</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38802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945" y="152400"/>
            <a:ext cx="11679382" cy="5324535"/>
          </a:xfrm>
          <a:prstGeom prst="rect">
            <a:avLst/>
          </a:prstGeom>
        </p:spPr>
        <p:txBody>
          <a:bodyPr wrap="square">
            <a:spAutoFit/>
          </a:bodyPr>
          <a:lstStyle/>
          <a:p>
            <a:pPr marL="285750" indent="-285750" algn="just">
              <a:spcAft>
                <a:spcPts val="0"/>
              </a:spcAft>
              <a:buFont typeface="Arial" panose="020B0604020202020204" pitchFamily="34" charset="0"/>
              <a:buChar char="•"/>
            </a:pPr>
            <a:r>
              <a:rPr lang="ru-RU" sz="3200" i="1" u="sng" dirty="0">
                <a:latin typeface="Times New Roman" panose="02020603050405020304" pitchFamily="18" charset="0"/>
                <a:ea typeface="Times New Roman" panose="02020603050405020304" pitchFamily="18" charset="0"/>
              </a:rPr>
              <a:t>Показатели надежности </a:t>
            </a:r>
            <a:endParaRPr lang="ru-RU" sz="3200" i="1" u="sng" dirty="0" smtClean="0">
              <a:latin typeface="Times New Roman" panose="02020603050405020304" pitchFamily="18" charset="0"/>
              <a:ea typeface="Times New Roman" panose="02020603050405020304" pitchFamily="18" charset="0"/>
            </a:endParaRPr>
          </a:p>
          <a:p>
            <a:pPr indent="342900" algn="just">
              <a:spcAft>
                <a:spcPts val="0"/>
              </a:spcAft>
            </a:pPr>
            <a:endParaRPr lang="ru-RU" sz="2800" dirty="0" smtClean="0">
              <a:latin typeface="Times New Roman" panose="02020603050405020304" pitchFamily="18" charset="0"/>
              <a:ea typeface="Times New Roman" panose="02020603050405020304" pitchFamily="18" charset="0"/>
            </a:endParaRPr>
          </a:p>
          <a:p>
            <a:pPr indent="342900" algn="just">
              <a:spcAft>
                <a:spcPts val="0"/>
              </a:spcAft>
            </a:pPr>
            <a:r>
              <a:rPr lang="ru-RU" sz="2800" dirty="0" smtClean="0">
                <a:latin typeface="Times New Roman" panose="02020603050405020304" pitchFamily="18" charset="0"/>
                <a:ea typeface="Times New Roman" panose="02020603050405020304" pitchFamily="18" charset="0"/>
              </a:rPr>
              <a:t>Показатели </a:t>
            </a:r>
            <a:r>
              <a:rPr lang="ru-RU" sz="2800" dirty="0">
                <a:latin typeface="Times New Roman" panose="02020603050405020304" pitchFamily="18" charset="0"/>
                <a:ea typeface="Times New Roman" panose="02020603050405020304" pitchFamily="18" charset="0"/>
              </a:rPr>
              <a:t>надежности продукции характеризуют ее способность сохранять во времени (в установленных пределах) значения всех заданных показателей качества при соблюдении заданных режимов и условий применения, технического в Обслуживание, хранения и транспортировки Единичными показателями надежности являются показатели безотказности, ремонтопригодности, долговечности и хранения Надежность может характеризоваться также комплексным показателям, которые обеспечивают несколько свойств (безотказность и восстанавливаемость) Показатели надежности дополняют характеристику продукции, которая дается показателей функционального ого назначения.</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61699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3236" y="249382"/>
            <a:ext cx="11665528" cy="3170099"/>
          </a:xfrm>
          <a:prstGeom prst="rect">
            <a:avLst/>
          </a:prstGeom>
        </p:spPr>
        <p:txBody>
          <a:bodyPr wrap="square">
            <a:spAutoFit/>
          </a:bodyPr>
          <a:lstStyle/>
          <a:p>
            <a:pPr marL="285750" indent="-285750" algn="just">
              <a:spcAft>
                <a:spcPts val="0"/>
              </a:spcAft>
              <a:buFont typeface="Arial" panose="020B0604020202020204" pitchFamily="34" charset="0"/>
              <a:buChar char="•"/>
            </a:pPr>
            <a:r>
              <a:rPr lang="ru-RU" sz="3200" i="1" u="sng" dirty="0">
                <a:latin typeface="Times New Roman" panose="02020603050405020304" pitchFamily="18" charset="0"/>
                <a:ea typeface="Times New Roman" panose="02020603050405020304" pitchFamily="18" charset="0"/>
              </a:rPr>
              <a:t>Показатели эргономичности продукции </a:t>
            </a:r>
            <a:endParaRPr lang="ru-RU" sz="3200" i="1" u="sng" dirty="0" smtClean="0">
              <a:latin typeface="Times New Roman" panose="02020603050405020304" pitchFamily="18" charset="0"/>
              <a:ea typeface="Times New Roman" panose="02020603050405020304" pitchFamily="18" charset="0"/>
            </a:endParaRPr>
          </a:p>
          <a:p>
            <a:pPr indent="342900" algn="just">
              <a:spcAft>
                <a:spcPts val="0"/>
              </a:spcAft>
            </a:pPr>
            <a:endParaRPr lang="ru-RU" sz="2800" dirty="0" smtClean="0">
              <a:latin typeface="Times New Roman" panose="02020603050405020304" pitchFamily="18" charset="0"/>
              <a:ea typeface="Times New Roman" panose="02020603050405020304" pitchFamily="18" charset="0"/>
            </a:endParaRPr>
          </a:p>
          <a:p>
            <a:pPr indent="342900" algn="just">
              <a:spcAft>
                <a:spcPts val="0"/>
              </a:spcAft>
            </a:pPr>
            <a:r>
              <a:rPr lang="ru-RU" sz="2800" dirty="0" smtClean="0">
                <a:latin typeface="Times New Roman" panose="02020603050405020304" pitchFamily="18" charset="0"/>
                <a:ea typeface="Times New Roman" panose="02020603050405020304" pitchFamily="18" charset="0"/>
              </a:rPr>
              <a:t>Эти </a:t>
            </a:r>
            <a:r>
              <a:rPr lang="ru-RU" sz="2800" dirty="0">
                <a:latin typeface="Times New Roman" panose="02020603050405020304" pitchFamily="18" charset="0"/>
                <a:ea typeface="Times New Roman" panose="02020603050405020304" pitchFamily="18" charset="0"/>
              </a:rPr>
              <a:t>показатели характеризуют удобство и комфорт продукции в производственных и бытовых процессах системы \"человек - предмет - среда\" В эту группу входят подгруппы гигиенических, антропометрических, физиологических, психофизиологических и психологических </a:t>
            </a:r>
            <a:r>
              <a:rPr lang="ru-RU" sz="2800" dirty="0" smtClean="0">
                <a:latin typeface="Times New Roman" panose="02020603050405020304" pitchFamily="18" charset="0"/>
                <a:ea typeface="Times New Roman" panose="02020603050405020304" pitchFamily="18" charset="0"/>
              </a:rPr>
              <a:t>показателей.</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942154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8655" y="180110"/>
            <a:ext cx="11665527" cy="5984715"/>
          </a:xfrm>
          <a:prstGeom prst="rect">
            <a:avLst/>
          </a:prstGeom>
        </p:spPr>
        <p:txBody>
          <a:bodyPr wrap="square">
            <a:spAutoFit/>
          </a:bodyPr>
          <a:lstStyle/>
          <a:p>
            <a:pPr marL="285750" indent="-285750" algn="just">
              <a:spcAft>
                <a:spcPts val="0"/>
              </a:spcAft>
              <a:buFont typeface="Arial" panose="020B0604020202020204" pitchFamily="34" charset="0"/>
              <a:buChar char="•"/>
            </a:pPr>
            <a:r>
              <a:rPr lang="ru-RU" sz="3200" i="1" u="sng" dirty="0">
                <a:latin typeface="Times New Roman" panose="02020603050405020304" pitchFamily="18" charset="0"/>
                <a:ea typeface="Times New Roman" panose="02020603050405020304" pitchFamily="18" charset="0"/>
              </a:rPr>
              <a:t>Показатели эстетичности продукции </a:t>
            </a:r>
            <a:endParaRPr lang="ru-RU" sz="3200" i="1" u="sng" dirty="0" smtClean="0">
              <a:latin typeface="Times New Roman" panose="02020603050405020304" pitchFamily="18" charset="0"/>
              <a:ea typeface="Times New Roman" panose="02020603050405020304" pitchFamily="18" charset="0"/>
            </a:endParaRPr>
          </a:p>
          <a:p>
            <a:pPr indent="342900" algn="just">
              <a:spcAft>
                <a:spcPts val="0"/>
              </a:spcAft>
            </a:pPr>
            <a:endParaRPr lang="ru-RU" dirty="0" smtClean="0">
              <a:latin typeface="Times New Roman" panose="02020603050405020304" pitchFamily="18" charset="0"/>
              <a:ea typeface="Times New Roman" panose="02020603050405020304" pitchFamily="18" charset="0"/>
            </a:endParaRPr>
          </a:p>
          <a:p>
            <a:pPr indent="342900" algn="just">
              <a:spcAft>
                <a:spcPts val="0"/>
              </a:spcAft>
            </a:pPr>
            <a:r>
              <a:rPr lang="ru-RU" sz="2800" dirty="0" smtClean="0">
                <a:latin typeface="Times New Roman" panose="02020603050405020304" pitchFamily="18" charset="0"/>
                <a:ea typeface="Times New Roman" panose="02020603050405020304" pitchFamily="18" charset="0"/>
                <a:cs typeface="Times New Roman" panose="02020603050405020304" pitchFamily="18" charset="0"/>
              </a:rPr>
              <a:t>Эти </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показатели характеризуют эстетическое воздействие продукции на человека и предназначены для оценки ее эстетической ценности, степени соответствия эстетическим запросам тех или иных групп потребителей в конкретных ум языках потребления Выделяют подгруппы показателей художественной выразительности, рациональности формы, целостности композиций, совершенства производственного исполнения и сохранности товарного виду.</a:t>
            </a:r>
          </a:p>
          <a:p>
            <a:pPr marL="800100" lvl="1" indent="-342900" algn="just">
              <a:buFont typeface="Symbol" panose="05050102010706020507" pitchFamily="18" charset="2"/>
              <a:buChar char=""/>
              <a:tabLst>
                <a:tab pos="457200" algn="l"/>
              </a:tabLs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отзывчивости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responsiveness</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800100" lvl="1" indent="-342900" algn="just">
              <a:buFont typeface="Symbol" panose="05050102010706020507" pitchFamily="18" charset="2"/>
              <a:buChar char=""/>
              <a:tabLst>
                <a:tab pos="457200" algn="l"/>
              </a:tabLs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убедительности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assurance</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800100" lvl="1" indent="-342900" algn="just">
              <a:buFont typeface="Symbol" panose="05050102010706020507" pitchFamily="18" charset="2"/>
              <a:buChar char=""/>
              <a:tabLst>
                <a:tab pos="457200" algn="l"/>
              </a:tabLs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сочувствию (</a:t>
            </a:r>
            <a:r>
              <a:rPr lang="ru-RU" sz="2800" dirty="0" err="1">
                <a:latin typeface="Times New Roman" panose="02020603050405020304" pitchFamily="18" charset="0"/>
                <a:ea typeface="Times New Roman" panose="02020603050405020304" pitchFamily="18" charset="0"/>
                <a:cs typeface="Times New Roman" panose="02020603050405020304" pitchFamily="18" charset="0"/>
              </a:rPr>
              <a:t>empathy</a:t>
            </a:r>
            <a:r>
              <a:rPr lang="ru-RU"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800100" lvl="1" indent="-342900">
              <a:lnSpc>
                <a:spcPct val="115000"/>
              </a:lnSpc>
              <a:buFont typeface="Symbol" panose="05050102010706020507" pitchFamily="18" charset="2"/>
              <a:buChar char=""/>
              <a:tabLst>
                <a:tab pos="457200" algn="l"/>
              </a:tabLst>
            </a:pPr>
            <a:r>
              <a:rPr lang="ru-RU" sz="2800" dirty="0">
                <a:latin typeface="Times New Roman" panose="02020603050405020304" pitchFamily="18" charset="0"/>
                <a:ea typeface="Batang"/>
                <a:cs typeface="Times New Roman" panose="02020603050405020304" pitchFamily="18" charset="0"/>
              </a:rPr>
              <a:t>осязаемости (</a:t>
            </a:r>
            <a:r>
              <a:rPr lang="ru-RU" sz="2800" dirty="0" err="1">
                <a:latin typeface="Times New Roman" panose="02020603050405020304" pitchFamily="18" charset="0"/>
                <a:ea typeface="Batang"/>
                <a:cs typeface="Times New Roman" panose="02020603050405020304" pitchFamily="18" charset="0"/>
              </a:rPr>
              <a:t>tangibles</a:t>
            </a:r>
            <a:r>
              <a:rPr lang="ru-RU" sz="2800" dirty="0">
                <a:latin typeface="Times New Roman" panose="02020603050405020304" pitchFamily="18" charset="0"/>
                <a:ea typeface="Batang"/>
                <a:cs typeface="Times New Roman" panose="02020603050405020304" pitchFamily="18" charset="0"/>
              </a:rPr>
              <a:t>)</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ru-RU" dirty="0">
                <a:latin typeface="Calibri" panose="020F0502020204030204" pitchFamily="34"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3874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9382" y="166255"/>
            <a:ext cx="11790218" cy="7502054"/>
          </a:xfrm>
          <a:prstGeom prst="rect">
            <a:avLst/>
          </a:prstGeom>
        </p:spPr>
        <p:txBody>
          <a:bodyPr wrap="square">
            <a:spAutoFit/>
          </a:bodyPr>
          <a:lstStyle/>
          <a:p>
            <a:pPr>
              <a:lnSpc>
                <a:spcPct val="115000"/>
              </a:lnSpc>
            </a:pPr>
            <a:r>
              <a:rPr lang="ru-RU" sz="3600" b="1" dirty="0" smtClean="0">
                <a:latin typeface="Times New Roman" panose="02020603050405020304" pitchFamily="18" charset="0"/>
                <a:cs typeface="Times New Roman" panose="02020603050405020304" pitchFamily="18" charset="0"/>
              </a:rPr>
              <a:t>		2</a:t>
            </a:r>
            <a:r>
              <a:rPr lang="ru-RU" sz="3600" b="1" dirty="0">
                <a:latin typeface="Times New Roman" panose="02020603050405020304" pitchFamily="18" charset="0"/>
                <a:cs typeface="Times New Roman" panose="02020603050405020304" pitchFamily="18" charset="0"/>
              </a:rPr>
              <a:t>.  Основной процесс </a:t>
            </a:r>
            <a:r>
              <a:rPr lang="ru-RU" sz="3600" b="1" dirty="0" smtClean="0">
                <a:latin typeface="Times New Roman" panose="02020603050405020304" pitchFamily="18" charset="0"/>
                <a:cs typeface="Times New Roman" panose="02020603050405020304" pitchFamily="18" charset="0"/>
              </a:rPr>
              <a:t>обслуживания</a:t>
            </a:r>
          </a:p>
          <a:p>
            <a:endParaRPr lang="ru-RU" dirty="0" smtClean="0"/>
          </a:p>
          <a:p>
            <a:r>
              <a:rPr lang="ru-RU" dirty="0"/>
              <a:t>	</a:t>
            </a:r>
            <a:r>
              <a:rPr lang="ru-RU" sz="2400" dirty="0" smtClean="0">
                <a:latin typeface="Times New Roman" panose="02020603050405020304" pitchFamily="18" charset="0"/>
                <a:cs typeface="Times New Roman" panose="02020603050405020304" pitchFamily="18" charset="0"/>
              </a:rPr>
              <a:t>В </a:t>
            </a:r>
            <a:r>
              <a:rPr lang="ru-RU" sz="2400" dirty="0">
                <a:latin typeface="Times New Roman" panose="02020603050405020304" pitchFamily="18" charset="0"/>
                <a:cs typeface="Times New Roman" panose="02020603050405020304" pitchFamily="18" charset="0"/>
              </a:rPr>
              <a:t>ходе обслуживания производитель, обслуживающий конкретного потребителя, и сам потребитель взаимодействуют в рамках определенной контактной зоны, которая в разных видах сервиса и на разных предприятиях неодинаково организована, имеет разные масштабы, действует в различной обстановке. Так, во многих случаях работник контактной зоны и потребитель сидят в помещении офиса фирмы по разные стороны служебного стола. Существуют виды услуг, в рамках которых контактная зона ограничена пространством служебного помещения. В этом случае работник стоит перед потребителями или двигается между ними, предлагая свои услуги: преподаватель в аудитории, стюардесса в салоне авиалайнера и др. Во всех этих случаях расстояние между </a:t>
            </a:r>
            <a:r>
              <a:rPr lang="ru-RU" sz="2400" b="1" dirty="0">
                <a:latin typeface="Times New Roman" panose="02020603050405020304" pitchFamily="18" charset="0"/>
                <a:cs typeface="Times New Roman" panose="02020603050405020304" pitchFamily="18" charset="0"/>
              </a:rPr>
              <a:t>производителем и потребителем услуги в среднем</a:t>
            </a:r>
            <a:r>
              <a:rPr lang="ru-RU" sz="2400" dirty="0">
                <a:latin typeface="Times New Roman" panose="02020603050405020304" pitchFamily="18" charset="0"/>
                <a:cs typeface="Times New Roman" panose="02020603050405020304" pitchFamily="18" charset="0"/>
              </a:rPr>
              <a:t> должно варьироваться в диапазоне от 1 м до 70 см.</a:t>
            </a:r>
          </a:p>
          <a:p>
            <a:r>
              <a:rPr lang="ru-RU" sz="2400" dirty="0">
                <a:latin typeface="Times New Roman" panose="02020603050405020304" pitchFamily="18" charset="0"/>
                <a:cs typeface="Times New Roman" panose="02020603050405020304" pitchFamily="18" charset="0"/>
              </a:rPr>
              <a:t>В процессе банковского или почтового обслуживания, оказания услуг, связанных с приемом предварительных заказов, контактная зона формируется в специальном приемном помещении. </a:t>
            </a:r>
            <a:r>
              <a:rPr lang="ru-RU" sz="2400" b="1" dirty="0">
                <a:latin typeface="Times New Roman" panose="02020603050405020304" pitchFamily="18" charset="0"/>
                <a:cs typeface="Times New Roman" panose="02020603050405020304" pitchFamily="18" charset="0"/>
              </a:rPr>
              <a:t>На одно рабочее место отводится пространство, равное 3-3,5 м</a:t>
            </a:r>
            <a:r>
              <a:rPr lang="ru-RU" sz="2400" b="1" baseline="30000" dirty="0">
                <a:latin typeface="Times New Roman" panose="02020603050405020304" pitchFamily="18" charset="0"/>
                <a:cs typeface="Times New Roman" panose="02020603050405020304" pitchFamily="18" charset="0"/>
              </a:rPr>
              <a:t>2</a:t>
            </a:r>
            <a:r>
              <a:rPr lang="ru-RU" sz="2400" b="1"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a:lnSpc>
                <a:spcPct val="115000"/>
              </a:lnSpc>
            </a:pPr>
            <a:endParaRPr lang="ru-RU" sz="3600" dirty="0">
              <a:latin typeface="Times New Roman" panose="02020603050405020304" pitchFamily="18" charset="0"/>
              <a:cs typeface="Times New Roman" panose="02020603050405020304" pitchFamily="18" charset="0"/>
            </a:endParaRPr>
          </a:p>
          <a:p>
            <a:pPr>
              <a:lnSpc>
                <a:spcPct val="115000"/>
              </a:lnSpc>
            </a:pP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451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221673"/>
            <a:ext cx="11734800" cy="4699748"/>
          </a:xfrm>
          <a:prstGeom prst="rect">
            <a:avLst/>
          </a:prstGeom>
        </p:spPr>
        <p:txBody>
          <a:bodyPr wrap="square">
            <a:spAutoFit/>
          </a:bodyPr>
          <a:lstStyle/>
          <a:p>
            <a:pPr>
              <a:lnSpc>
                <a:spcPct val="115000"/>
              </a:lnSpc>
            </a:pPr>
            <a:r>
              <a:rPr lang="ru-RU" sz="3600" b="1" dirty="0" smtClean="0">
                <a:latin typeface="Times New Roman" panose="02020603050405020304" pitchFamily="18" charset="0"/>
                <a:cs typeface="Times New Roman" panose="02020603050405020304" pitchFamily="18" charset="0"/>
              </a:rPr>
              <a:t>		3</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Постпродажное</a:t>
            </a:r>
            <a:r>
              <a:rPr lang="ru-RU" sz="3600" b="1" dirty="0">
                <a:latin typeface="Times New Roman" panose="02020603050405020304" pitchFamily="18" charset="0"/>
                <a:cs typeface="Times New Roman" panose="02020603050405020304" pitchFamily="18" charset="0"/>
              </a:rPr>
              <a:t> </a:t>
            </a:r>
            <a:r>
              <a:rPr lang="ru-RU" sz="3600" b="1" dirty="0" smtClean="0">
                <a:latin typeface="Times New Roman" panose="02020603050405020304" pitchFamily="18" charset="0"/>
                <a:cs typeface="Times New Roman" panose="02020603050405020304" pitchFamily="18" charset="0"/>
              </a:rPr>
              <a:t>обслуживание</a:t>
            </a:r>
          </a:p>
          <a:p>
            <a:endParaRPr lang="ru-RU" dirty="0" smtClean="0"/>
          </a:p>
          <a:p>
            <a:r>
              <a:rPr lang="ru-RU" dirty="0"/>
              <a:t>	</a:t>
            </a:r>
            <a:r>
              <a:rPr lang="ru-RU" sz="2400" dirty="0" smtClean="0">
                <a:latin typeface="Times New Roman" panose="02020603050405020304" pitchFamily="18" charset="0"/>
                <a:cs typeface="Times New Roman" panose="02020603050405020304" pitchFamily="18" charset="0"/>
              </a:rPr>
              <a:t>Первоначально </a:t>
            </a:r>
            <a:r>
              <a:rPr lang="ru-RU" sz="2400" dirty="0">
                <a:latin typeface="Times New Roman" panose="02020603050405020304" pitchFamily="18" charset="0"/>
                <a:cs typeface="Times New Roman" panose="02020603050405020304" pitchFamily="18" charset="0"/>
              </a:rPr>
              <a:t>этот этап стал развиваться в процессе продажи техники и товаров длительного пользования. Он генерировался сервисными филиалами производителя. При этом потребителю организовывалась доставка товара, его монтаж, установка, наладка и регулирование, обеспечение набором комплектующих, техническое обслуживание и эксплуатационный контроль, а также ремонт (текущий, средний, капитальный). В последние годы появилась еще одна разновидность </a:t>
            </a:r>
            <a:r>
              <a:rPr lang="ru-RU" sz="2400" dirty="0" err="1">
                <a:latin typeface="Times New Roman" panose="02020603050405020304" pitchFamily="18" charset="0"/>
                <a:cs typeface="Times New Roman" panose="02020603050405020304" pitchFamily="18" charset="0"/>
              </a:rPr>
              <a:t>постпродажногообслуживания</a:t>
            </a:r>
            <a:r>
              <a:rPr lang="ru-RU" sz="2400" dirty="0">
                <a:latin typeface="Times New Roman" panose="02020603050405020304" pitchFamily="18" charset="0"/>
                <a:cs typeface="Times New Roman" panose="02020603050405020304" pitchFamily="18" charset="0"/>
              </a:rPr>
              <a:t> – утилизация товара, отслужившего свой срок.</a:t>
            </a:r>
          </a:p>
          <a:p>
            <a:r>
              <a:rPr lang="ru-RU" sz="2400" dirty="0" err="1">
                <a:latin typeface="Times New Roman" panose="02020603050405020304" pitchFamily="18" charset="0"/>
                <a:cs typeface="Times New Roman" panose="02020603050405020304" pitchFamily="18" charset="0"/>
              </a:rPr>
              <a:t>Постпродажное</a:t>
            </a:r>
            <a:r>
              <a:rPr lang="ru-RU" sz="2400" dirty="0">
                <a:latin typeface="Times New Roman" panose="02020603050405020304" pitchFamily="18" charset="0"/>
                <a:cs typeface="Times New Roman" panose="02020603050405020304" pitchFamily="18" charset="0"/>
              </a:rPr>
              <a:t> обслуживание имеет </a:t>
            </a:r>
            <a:r>
              <a:rPr lang="ru-RU" sz="2400" b="1" dirty="0">
                <a:latin typeface="Times New Roman" panose="02020603050405020304" pitchFamily="18" charset="0"/>
                <a:cs typeface="Times New Roman" panose="02020603050405020304" pitchFamily="18" charset="0"/>
              </a:rPr>
              <a:t>две разновидности: гарантийное и послегарантийное обслуживание.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3827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02697" y="1732889"/>
            <a:ext cx="10474903" cy="1938992"/>
          </a:xfrm>
          <a:prstGeom prst="rect">
            <a:avLst/>
          </a:prstGeom>
        </p:spPr>
        <p:txBody>
          <a:bodyPr wrap="square">
            <a:spAutoFit/>
          </a:bodyPr>
          <a:lstStyle/>
          <a:p>
            <a:pPr algn="ctr"/>
            <a:r>
              <a:rPr lang="ru-RU" sz="6000" b="1" dirty="0">
                <a:latin typeface="Times New Roman" panose="02020603050405020304" pitchFamily="18" charset="0"/>
                <a:cs typeface="Times New Roman" panose="02020603050405020304" pitchFamily="18" charset="0"/>
              </a:rPr>
              <a:t>2.2. Этапы взаимодействия с клиентом</a:t>
            </a:r>
            <a:endParaRPr lang="ru-RU"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830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0109" y="99563"/>
            <a:ext cx="11776364" cy="6290953"/>
          </a:xfrm>
          <a:prstGeom prst="rect">
            <a:avLst/>
          </a:prstGeom>
        </p:spPr>
        <p:txBody>
          <a:bodyPr wrap="square">
            <a:spAutoFit/>
          </a:bodyPr>
          <a:lstStyle/>
          <a:p>
            <a:pPr indent="457200" algn="just">
              <a:spcAft>
                <a:spcPts val="0"/>
              </a:spcAft>
            </a:pPr>
            <a:r>
              <a:rPr lang="ru-RU" dirty="0">
                <a:solidFill>
                  <a:srgbClr val="000000"/>
                </a:solidFill>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marL="342900" indent="-342900" algn="just">
              <a:lnSpc>
                <a:spcPct val="115000"/>
              </a:lnSpc>
              <a:spcAft>
                <a:spcPts val="0"/>
              </a:spcAft>
              <a:buFont typeface="Wingdings" panose="05000000000000000000" pitchFamily="2" charset="2"/>
              <a:buChar char="Ø"/>
            </a:pPr>
            <a:r>
              <a:rPr lang="ru-RU" sz="2400" b="1" u="sng" dirty="0">
                <a:latin typeface="Times New Roman" panose="02020603050405020304" pitchFamily="18" charset="0"/>
                <a:ea typeface="Calibri" panose="020F0502020204030204" pitchFamily="34" charset="0"/>
                <a:cs typeface="Times New Roman" panose="02020603050405020304" pitchFamily="18" charset="0"/>
              </a:rPr>
              <a:t>Этап 1</a:t>
            </a:r>
            <a:r>
              <a:rPr lang="ru-RU" sz="2400" b="1" dirty="0">
                <a:latin typeface="Times New Roman" panose="02020603050405020304" pitchFamily="18" charset="0"/>
                <a:ea typeface="Calibri" panose="020F0502020204030204" pitchFamily="34" charset="0"/>
                <a:cs typeface="Times New Roman" panose="02020603050405020304" pitchFamily="18" charset="0"/>
              </a:rPr>
              <a:t>.</a:t>
            </a:r>
            <a:r>
              <a:rPr lang="ru-RU" sz="2400" dirty="0">
                <a:latin typeface="Times New Roman" panose="02020603050405020304" pitchFamily="18" charset="0"/>
                <a:ea typeface="Calibri" panose="020F0502020204030204" pitchFamily="34" charset="0"/>
                <a:cs typeface="Times New Roman" panose="02020603050405020304" pitchFamily="18" charset="0"/>
              </a:rPr>
              <a:t> Овладение вниманием клиента.</a:t>
            </a:r>
          </a:p>
          <a:p>
            <a:pPr indent="457200" algn="just">
              <a:lnSpc>
                <a:spcPct val="115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На этом этапе необходимо вызвать у него к предлагаемому об­разцу изделия (услуги) интерес, желание приобрести его (или получить услугу</a:t>
            </a:r>
            <a:r>
              <a:rPr lang="ru-RU" sz="2400" dirty="0" smtClean="0">
                <a:latin typeface="Times New Roman" panose="02020603050405020304" pitchFamily="18" charset="0"/>
                <a:ea typeface="Calibri" panose="020F0502020204030204" pitchFamily="34" charset="0"/>
                <a:cs typeface="Times New Roman" panose="02020603050405020304" pitchFamily="18" charset="0"/>
              </a:rPr>
              <a:t>).</a:t>
            </a:r>
          </a:p>
          <a:p>
            <a:endParaRPr lang="ru-RU" sz="24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ru-RU" sz="2400" b="1" dirty="0">
                <a:latin typeface="Times New Roman" panose="02020603050405020304" pitchFamily="18" charset="0"/>
                <a:cs typeface="Times New Roman" panose="02020603050405020304" pitchFamily="18" charset="0"/>
              </a:rPr>
              <a:t>	</a:t>
            </a:r>
            <a:r>
              <a:rPr lang="ru-RU" sz="2400" b="1" u="sng" dirty="0" smtClean="0">
                <a:latin typeface="Times New Roman" panose="02020603050405020304" pitchFamily="18" charset="0"/>
                <a:cs typeface="Times New Roman" panose="02020603050405020304" pitchFamily="18" charset="0"/>
              </a:rPr>
              <a:t>Этап </a:t>
            </a:r>
            <a:r>
              <a:rPr lang="ru-RU" sz="2400" b="1" u="sng" dirty="0">
                <a:latin typeface="Times New Roman" panose="02020603050405020304" pitchFamily="18" charset="0"/>
                <a:cs typeface="Times New Roman" panose="02020603050405020304" pitchFamily="18" charset="0"/>
              </a:rPr>
              <a:t>2.</a:t>
            </a:r>
            <a:r>
              <a:rPr lang="ru-RU" sz="2400" dirty="0">
                <a:latin typeface="Times New Roman" panose="02020603050405020304" pitchFamily="18" charset="0"/>
                <a:cs typeface="Times New Roman" panose="02020603050405020304" pitchFamily="18" charset="0"/>
              </a:rPr>
              <a:t> Стимулирование решения клиента сделать заказ на при­обретение данного товара или услуги.</a:t>
            </a:r>
          </a:p>
          <a:p>
            <a:r>
              <a:rPr lang="ru-RU" sz="2400" dirty="0">
                <a:latin typeface="Times New Roman" panose="02020603050405020304" pitchFamily="18" charset="0"/>
                <a:cs typeface="Times New Roman" panose="02020603050405020304" pitchFamily="18" charset="0"/>
              </a:rPr>
              <a:t> Здесь работнику следует грамотно обосновать цену изделия, подчеркнуть его качество, отметить соответствие требованиям моды и др. </a:t>
            </a:r>
            <a:endParaRPr lang="ru-RU" sz="2400" dirty="0" smtClean="0">
              <a:latin typeface="Times New Roman" panose="02020603050405020304" pitchFamily="18" charset="0"/>
              <a:cs typeface="Times New Roman" panose="02020603050405020304" pitchFamily="18" charset="0"/>
            </a:endParaRPr>
          </a:p>
          <a:p>
            <a:endParaRPr lang="ru-RU" sz="2400" b="1"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ru-RU" sz="2400" b="1" dirty="0">
                <a:latin typeface="Times New Roman" panose="02020603050405020304" pitchFamily="18" charset="0"/>
                <a:cs typeface="Times New Roman" panose="02020603050405020304" pitchFamily="18" charset="0"/>
              </a:rPr>
              <a:t>	</a:t>
            </a:r>
            <a:r>
              <a:rPr lang="ru-RU" sz="2400" b="1" u="sng" dirty="0" smtClean="0">
                <a:latin typeface="Times New Roman" panose="02020603050405020304" pitchFamily="18" charset="0"/>
                <a:cs typeface="Times New Roman" panose="02020603050405020304" pitchFamily="18" charset="0"/>
              </a:rPr>
              <a:t>Этап </a:t>
            </a:r>
            <a:r>
              <a:rPr lang="ru-RU" sz="2400" b="1" u="sng" dirty="0">
                <a:latin typeface="Times New Roman" panose="02020603050405020304" pitchFamily="18" charset="0"/>
                <a:cs typeface="Times New Roman" panose="02020603050405020304" pitchFamily="18" charset="0"/>
              </a:rPr>
              <a:t>3</a:t>
            </a:r>
            <a:r>
              <a:rPr lang="ru-RU" sz="2400" b="1" u="sng" dirty="0" smtClean="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Завершение </a:t>
            </a:r>
            <a:r>
              <a:rPr lang="ru-RU" sz="2400" dirty="0">
                <a:latin typeface="Times New Roman" panose="02020603050405020304" pitchFamily="18" charset="0"/>
                <a:cs typeface="Times New Roman" panose="02020603050405020304" pitchFamily="18" charset="0"/>
              </a:rPr>
              <a:t>процесса обслуживания.</a:t>
            </a:r>
          </a:p>
          <a:p>
            <a:r>
              <a:rPr lang="ru-RU" sz="2400" dirty="0">
                <a:latin typeface="Times New Roman" panose="02020603050405020304" pitchFamily="18" charset="0"/>
                <a:cs typeface="Times New Roman" panose="02020603050405020304" pitchFamily="18" charset="0"/>
              </a:rPr>
              <a:t> Не следует задерживать клиента при окончательном оформле­нии документации. Выполненный заказ вручается аккуратно и красиво упакованным. Если это туристская поездка, туроператор должен тщательно ознакомить путешественника с особенностями страны, тур в которую он приобрел, обратить внимание клиента на содержание «Памятки туриста».</a:t>
            </a:r>
          </a:p>
          <a:p>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0271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3454" y="1277035"/>
            <a:ext cx="11055927" cy="2862322"/>
          </a:xfrm>
          <a:prstGeom prst="rect">
            <a:avLst/>
          </a:prstGeom>
        </p:spPr>
        <p:txBody>
          <a:bodyPr wrap="square">
            <a:spAutoFit/>
          </a:bodyPr>
          <a:lstStyle/>
          <a:p>
            <a:pPr algn="ctr"/>
            <a:r>
              <a:rPr lang="ru-RU" sz="6000" b="1" dirty="0">
                <a:latin typeface="Times New Roman" panose="02020603050405020304" pitchFamily="18" charset="0"/>
                <a:cs typeface="Times New Roman" panose="02020603050405020304" pitchFamily="18" charset="0"/>
              </a:rPr>
              <a:t>2.3. Эффективное управление взаимоотношениями с клиентами</a:t>
            </a:r>
            <a:endParaRPr lang="ru-RU"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5886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9382" y="335593"/>
            <a:ext cx="11554691" cy="5780044"/>
          </a:xfrm>
          <a:prstGeom prst="rect">
            <a:avLst/>
          </a:prstGeom>
        </p:spPr>
        <p:txBody>
          <a:bodyPr wrap="square">
            <a:spAutoFit/>
          </a:bodyPr>
          <a:lstStyle/>
          <a:p>
            <a:pPr indent="457200" algn="just">
              <a:lnSpc>
                <a:spcPct val="115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У любой фирмы есть клиенты, которые приобретают товар буквально после нескольких фраз. А также клиенты, которые решаются заключить сделку после долгих переговоров, «присматриваясь» и «прикидывая». И, конечно же, есть клиенты, «не дошедшие» до окончательного решения о покупке, так и оставшиеся в разряде - потенциальных.</a:t>
            </a:r>
          </a:p>
          <a:p>
            <a:pPr indent="457200" algn="just">
              <a:lnSpc>
                <a:spcPct val="115000"/>
              </a:lnSpc>
              <a:spcAft>
                <a:spcPts val="0"/>
              </a:spcAft>
            </a:pPr>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15000"/>
              </a:lnSpc>
              <a:spcAft>
                <a:spcPts val="0"/>
              </a:spcAft>
            </a:pPr>
            <a:r>
              <a:rPr lang="ru-RU" sz="2800" dirty="0" smtClean="0">
                <a:latin typeface="Times New Roman" panose="02020603050405020304" pitchFamily="18" charset="0"/>
                <a:ea typeface="Calibri" panose="020F0502020204030204" pitchFamily="34" charset="0"/>
                <a:cs typeface="Times New Roman" panose="02020603050405020304" pitchFamily="18" charset="0"/>
              </a:rPr>
              <a:t>Каждая </a:t>
            </a:r>
            <a:r>
              <a:rPr lang="ru-RU" sz="2800" dirty="0">
                <a:latin typeface="Times New Roman" panose="02020603050405020304" pitchFamily="18" charset="0"/>
                <a:ea typeface="Calibri" panose="020F0502020204030204" pitchFamily="34" charset="0"/>
                <a:cs typeface="Times New Roman" panose="02020603050405020304" pitchFamily="18" charset="0"/>
              </a:rPr>
              <a:t>сделка имеет свои особенности. Вместе с тем, можно выделить несколько универсальных этапов, характерных для большинства сделок.</a:t>
            </a:r>
          </a:p>
          <a:p>
            <a:r>
              <a:rPr lang="ru-RU" sz="2800" dirty="0">
                <a:latin typeface="Times New Roman" panose="02020603050405020304" pitchFamily="18" charset="0"/>
                <a:ea typeface="Calibri" panose="020F0502020204030204" pitchFamily="34" charset="0"/>
                <a:cs typeface="Times New Roman" panose="02020603050405020304" pitchFamily="18" charset="0"/>
              </a:rPr>
              <a:t>Весь процесс заключения сделки можно представить в виде большой горы, на вершине которой и происходит покупка. Условно можно выделить 4 стадии, характеризующиеся применением различных психологических методов и приемов заключения </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сделки.</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6990992"/>
      </p:ext>
    </p:extLst>
  </p:cSld>
  <p:clrMapOvr>
    <a:masterClrMapping/>
  </p:clrMapOvr>
</p:sld>
</file>

<file path=ppt/theme/theme1.xml><?xml version="1.0" encoding="utf-8"?>
<a:theme xmlns:a="http://schemas.openxmlformats.org/drawingml/2006/main" name="Сектор">
  <a:themeElements>
    <a:clrScheme name="Синий">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292</TotalTime>
  <Words>1262</Words>
  <Application>Microsoft Office PowerPoint</Application>
  <PresentationFormat>Широкоэкранный</PresentationFormat>
  <Paragraphs>159</Paragraphs>
  <Slides>38</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38</vt:i4>
      </vt:variant>
    </vt:vector>
  </HeadingPairs>
  <TitlesOfParts>
    <vt:vector size="47" baseType="lpstr">
      <vt:lpstr>Arial</vt:lpstr>
      <vt:lpstr>Batang</vt:lpstr>
      <vt:lpstr>Calibri</vt:lpstr>
      <vt:lpstr>Century Gothic</vt:lpstr>
      <vt:lpstr>Symbol</vt:lpstr>
      <vt:lpstr>Times New Roman</vt:lpstr>
      <vt:lpstr>Wingdings</vt:lpstr>
      <vt:lpstr>Wingdings 3</vt:lpstr>
      <vt:lpstr>Сектор</vt:lpstr>
      <vt:lpstr>Тема 2: «Основы организации обслуживания потребителей»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«Основы организации обслуживания потребителей» </dc:title>
  <dc:creator>RePack by Diakov</dc:creator>
  <cp:lastModifiedBy>RePack by Diakov</cp:lastModifiedBy>
  <cp:revision>11</cp:revision>
  <dcterms:created xsi:type="dcterms:W3CDTF">2020-03-18T16:34:30Z</dcterms:created>
  <dcterms:modified xsi:type="dcterms:W3CDTF">2020-03-18T21:26:38Z</dcterms:modified>
</cp:coreProperties>
</file>