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F440-3563-4B5F-8F2B-05262E82E6DA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61CB-E2D8-4385-B692-7F03D468A324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6416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F440-3563-4B5F-8F2B-05262E82E6DA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61CB-E2D8-4385-B692-7F03D468A3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5245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F440-3563-4B5F-8F2B-05262E82E6DA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61CB-E2D8-4385-B692-7F03D468A3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670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F440-3563-4B5F-8F2B-05262E82E6DA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61CB-E2D8-4385-B692-7F03D468A324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030093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F440-3563-4B5F-8F2B-05262E82E6DA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61CB-E2D8-4385-B692-7F03D468A3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5534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F440-3563-4B5F-8F2B-05262E82E6DA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61CB-E2D8-4385-B692-7F03D468A32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179440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F440-3563-4B5F-8F2B-05262E82E6DA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61CB-E2D8-4385-B692-7F03D468A3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350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F440-3563-4B5F-8F2B-05262E82E6DA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61CB-E2D8-4385-B692-7F03D468A3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6022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F440-3563-4B5F-8F2B-05262E82E6DA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61CB-E2D8-4385-B692-7F03D468A3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7608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F440-3563-4B5F-8F2B-05262E82E6DA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61CB-E2D8-4385-B692-7F03D468A3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1051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F440-3563-4B5F-8F2B-05262E82E6DA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61CB-E2D8-4385-B692-7F03D468A3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4525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F440-3563-4B5F-8F2B-05262E82E6DA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61CB-E2D8-4385-B692-7F03D468A3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2034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F440-3563-4B5F-8F2B-05262E82E6DA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61CB-E2D8-4385-B692-7F03D468A3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8549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F440-3563-4B5F-8F2B-05262E82E6DA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61CB-E2D8-4385-B692-7F03D468A3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899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F440-3563-4B5F-8F2B-05262E82E6DA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61CB-E2D8-4385-B692-7F03D468A3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346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F440-3563-4B5F-8F2B-05262E82E6DA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61CB-E2D8-4385-B692-7F03D468A3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086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F440-3563-4B5F-8F2B-05262E82E6DA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61CB-E2D8-4385-B692-7F03D468A3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0268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2B8F440-3563-4B5F-8F2B-05262E82E6DA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21561CB-E2D8-4385-B692-7F03D468A3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35885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9412" y="242454"/>
            <a:ext cx="11258406" cy="2971801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4. Ориентация на клиента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9412" y="2549238"/>
            <a:ext cx="11748655" cy="3505200"/>
          </a:xfrm>
        </p:spPr>
        <p:txBody>
          <a:bodyPr>
            <a:normAutofit/>
          </a:bodyPr>
          <a:lstStyle/>
          <a:p>
            <a:endParaRPr lang="ru-RU" sz="4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4.1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Характеристика ориентации на клиента</a:t>
            </a:r>
          </a:p>
          <a:p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4.2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Значение управления персоналом в организациях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2304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klamaplanet_1074-308x7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1018" y="-8592"/>
            <a:ext cx="4400982" cy="6866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230978"/>
            <a:ext cx="7683923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Направления 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оценки </a:t>
            </a:r>
            <a:r>
              <a:rPr lang="ru-RU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клиентоориентированности</a:t>
            </a: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indent="457200" algn="ctr">
              <a:lnSpc>
                <a:spcPct val="115000"/>
              </a:lnSpc>
              <a:spcAft>
                <a:spcPts val="0"/>
              </a:spcAft>
            </a:pPr>
            <a:endParaRPr lang="ru-RU" sz="2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28750" lvl="2" indent="-514350">
              <a:lnSpc>
                <a:spcPct val="115000"/>
              </a:lnSpc>
              <a:buFont typeface="+mj-lt"/>
              <a:buAutoNum type="arabicPeriod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отрудники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28750" lvl="2" indent="-514350">
              <a:lnSpc>
                <a:spcPct val="115000"/>
              </a:lnSpc>
              <a:buFont typeface="+mj-lt"/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Компания</a:t>
            </a:r>
            <a:endParaRPr lang="ru-RU" sz="2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485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00201" y="1372671"/>
            <a:ext cx="915092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4.2. Значение управления персоналом в организациях</a:t>
            </a:r>
            <a:endParaRPr lang="ru-R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7761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7091" y="221673"/>
            <a:ext cx="1165167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Значение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всех мер управления проясняется в тот момент, когда клиент вступает в контакт с предприятием. Восприятие клиента, в конечном счете, является той инстанцией, которая решает вопрос о том, привели ли усилия сотрудников, направленные на ориентацию на клиентов, к успешному результату или были потрачены напрасно. Поэтому эти контакты с клиентом являются «моментами истины». </a:t>
            </a:r>
            <a:endParaRPr lang="ru-RU" sz="2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ru-RU" sz="2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Каждый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раз, когда клиент пользуется предлагаемыми услугами, возникают различные ситуации, в которых он вступает в контакт с предприятием и сотрудниками.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4378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9381" y="1066800"/>
            <a:ext cx="11734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Многие исследования подтверждают, что для удовлетворенности клиентов первостепенное значение имеет поведение сотрудников, работающих в контакте с клиентами. В среднем только 9 % клиентов меняют предприятие из-за цен и 14 % из-за качества товаров, и, напротив, 67 % клиентов причиной смены предприятия называют манеру поведения сотрудников. 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301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8691" y="1577459"/>
            <a:ext cx="911395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4.1. Характеристика ориентации на клиента</a:t>
            </a:r>
          </a:p>
        </p:txBody>
      </p:sp>
    </p:spTree>
    <p:extLst>
      <p:ext uri="{BB962C8B-B14F-4D97-AF65-F5344CB8AC3E}">
        <p14:creationId xmlns:p14="http://schemas.microsoft.com/office/powerpoint/2010/main" val="3169647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2509" y="332510"/>
            <a:ext cx="1144385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Ориентация на клиента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это распознавание потребностей и ожиданий клиентов с последующей попыткой их удовлетворения.</a:t>
            </a:r>
          </a:p>
          <a:p>
            <a:pPr indent="457200" algn="just">
              <a:spcAft>
                <a:spcPts val="0"/>
              </a:spcAft>
            </a:pP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8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Цель </a:t>
            </a:r>
            <a:r>
              <a:rPr lang="ru-RU" sz="2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ориентации на клиента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заключается в повышении потребительской полезности и установлении долгосрочных и стабильных отношений с клиентами.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498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8655" y="290946"/>
            <a:ext cx="11693236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800" b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Клиентоориентированность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имеет несколько понятий, нацеленных на концепции рынка. Однако все они приходят к тому, что это способность фирмы организовывать высокий уровень обслуживания клиентов и способность повышать доход за счет своего отношения и удовлетворения клиентских потребностей.</a:t>
            </a:r>
          </a:p>
          <a:p>
            <a:pPr indent="342900" algn="just">
              <a:lnSpc>
                <a:spcPct val="115000"/>
              </a:lnSpc>
              <a:spcAft>
                <a:spcPts val="0"/>
              </a:spcAft>
            </a:pPr>
            <a:endParaRPr lang="ru-RU" sz="2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Клиентоориентирована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 компания или нет — можно узнать после обращения потребителя в техподдержку, отдел претензий или в сервис. То есть оценка клиента помогает понять, насколько организация уделяет внимание и удовлетворяет потребности своих посетителей.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688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799" y="484910"/>
            <a:ext cx="11554691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«Тонкий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менеджмент» 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Lean Management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 </a:t>
            </a:r>
            <a:endParaRPr lang="ru-RU" sz="3200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32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3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Его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 – гибкая ориентация на клиента при минимальном по возможности вложении ресурсов и одновременно высоком качестве товаров и обслуживания. </a:t>
            </a:r>
            <a:endParaRPr lang="ru-RU" sz="3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В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центре – попытка избежать любого расточительства ресурсов, особенно это касается человеческих ресурсов.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993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96334"/>
            <a:ext cx="12192000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4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рограммы 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управления с ориентацией на </a:t>
            </a:r>
            <a:r>
              <a:rPr lang="ru-RU" sz="4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клиента: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«Концентрация на клиентах»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разработанная фирмой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ABB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Bagdasarjanz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&amp; 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Hochreutner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1997 году.</a:t>
            </a:r>
          </a:p>
          <a:p>
            <a:pPr marL="971550" lvl="1" indent="-514350">
              <a:buFont typeface="+mj-lt"/>
              <a:buAutoNum type="arabicPeriod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«Забота о постоянных клиентах»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разработанная филиалом концерна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BMW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564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25124" y="1796540"/>
            <a:ext cx="7016664" cy="24491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Понимание </a:t>
            </a:r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клиента</a:t>
            </a:r>
          </a:p>
          <a:p>
            <a:pPr marL="34290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Забота о клиенте</a:t>
            </a:r>
          </a:p>
          <a:p>
            <a:pPr marL="34290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Мотивированные сотрудники</a:t>
            </a: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04108" y="401782"/>
            <a:ext cx="92413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клиентоорентированности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31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83527" y="872836"/>
            <a:ext cx="6068291" cy="187036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Клиентоориентированность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62000" y="3962400"/>
            <a:ext cx="3685309" cy="160712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Внутренняя   (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сотрудники)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800109" y="3962400"/>
            <a:ext cx="3685309" cy="160712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нешняя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(компания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 стрелкой 5"/>
          <p:cNvCxnSpPr>
            <a:endCxn id="3" idx="0"/>
          </p:cNvCxnSpPr>
          <p:nvPr/>
        </p:nvCxnSpPr>
        <p:spPr>
          <a:xfrm flipH="1">
            <a:off x="2604655" y="2743200"/>
            <a:ext cx="1842654" cy="1219200"/>
          </a:xfrm>
          <a:prstGeom prst="straightConnector1">
            <a:avLst/>
          </a:prstGeom>
          <a:ln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endCxn id="4" idx="0"/>
          </p:cNvCxnSpPr>
          <p:nvPr/>
        </p:nvCxnSpPr>
        <p:spPr>
          <a:xfrm>
            <a:off x="8257309" y="2743200"/>
            <a:ext cx="1385455" cy="1219200"/>
          </a:xfrm>
          <a:prstGeom prst="straightConnector1">
            <a:avLst/>
          </a:prstGeom>
          <a:ln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0970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3974" y="230978"/>
            <a:ext cx="11293220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sz="4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Способы оценки </a:t>
            </a:r>
            <a:r>
              <a:rPr lang="ru-RU" sz="4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клиентоориентированности</a:t>
            </a:r>
            <a:r>
              <a:rPr lang="ru-RU" sz="4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4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3974" y="1288473"/>
            <a:ext cx="112932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28750" lvl="2" indent="-514350">
              <a:buFont typeface="+mj-lt"/>
              <a:buAutoNum type="arabicPeriod"/>
            </a:pP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Проведение </a:t>
            </a: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опросов</a:t>
            </a:r>
          </a:p>
          <a:p>
            <a:pPr marL="1428750" lvl="2" indent="-514350">
              <a:buFont typeface="+mj-lt"/>
              <a:buAutoNum type="arabicPeriod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фокус-групп</a:t>
            </a:r>
          </a:p>
          <a:p>
            <a:pPr marL="1428750" lvl="2" indent="-514350">
              <a:buFont typeface="+mj-lt"/>
              <a:buAutoNum type="arabicPeriod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Приглашение внешних специалистов для проведения анализа среди сотрудников фирмы.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658595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735</TotalTime>
  <Words>193</Words>
  <Application>Microsoft Office PowerPoint</Application>
  <PresentationFormat>Широкоэкранный</PresentationFormat>
  <Paragraphs>40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Calibri</vt:lpstr>
      <vt:lpstr>Century Gothic</vt:lpstr>
      <vt:lpstr>Times New Roman</vt:lpstr>
      <vt:lpstr>Wingdings</vt:lpstr>
      <vt:lpstr>Wingdings 3</vt:lpstr>
      <vt:lpstr>Сектор</vt:lpstr>
      <vt:lpstr>Тема 4. Ориентация на клиента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4. Ориентация на клиента </dc:title>
  <dc:creator>RePack by Diakov</dc:creator>
  <cp:lastModifiedBy>RePack by Diakov</cp:lastModifiedBy>
  <cp:revision>5</cp:revision>
  <dcterms:created xsi:type="dcterms:W3CDTF">2020-03-19T21:13:31Z</dcterms:created>
  <dcterms:modified xsi:type="dcterms:W3CDTF">2020-03-25T23:00:00Z</dcterms:modified>
</cp:coreProperties>
</file>