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-132" y="-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1BA3C-277C-4AD2-B965-48B309F771A3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3E6AD-9384-42E6-9318-A7DF2A67B2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06A9F-CE8F-43E5-A8C3-B57D8BB9289D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7101B-06BA-4380-9508-BF29AC394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DE578-25D0-4B08-A3C6-221F7E1BC82B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350E3-D064-45BB-8FC5-659CBEB69F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/>
          <p:cNvSpPr txBox="1"/>
          <p:nvPr/>
        </p:nvSpPr>
        <p:spPr>
          <a:xfrm>
            <a:off x="898525" y="971550"/>
            <a:ext cx="801688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9329738" y="2613025"/>
            <a:ext cx="8032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47624-43BA-43FB-A78D-FE30B380F328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9D9C5-6509-47F7-B464-1D6A2C3465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3A92E-22C9-4CD9-8227-BD5E896EA083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135C1-357D-4DA0-A84C-5D8248EC6A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DA9E-6D12-4B8A-AF34-40028A344EBD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0C83B-978C-4B4C-B11F-986D4E7B9F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8"/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9"/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3504-A8E3-400A-B49B-241BF3B644F9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9154C-CEFA-436D-8EF3-781EF820B6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268B5-5050-4A4F-8A00-64AF9FE25E87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3479-63D6-4557-AFBD-C7D3FEC618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9C758-40A3-4533-B9C1-AF101C79F01E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E42A7-7CC2-43C7-9A0E-D4BA8120D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FBF38-F702-4A84-9C18-B528E18A097C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109D0-F01B-49FC-A7D8-DEC805C635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1CE62-D5D5-417F-B78D-0D2EDC218A2A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99165-B22C-4D99-80EF-CA061F2808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2DA7E-73DE-4A78-A85B-1D183BB413E7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21B3C-F07F-4E6B-BF94-1046B44867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335BA-6698-4FB9-8468-C0F72EB41D69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45E61-1B8A-436B-852D-79DF4DDEB7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3594A-A01F-4EEA-87E8-D533F373637B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83339-9EB6-45B2-A685-D0267E4E66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1892C-7970-4705-ABFA-ADC0DB889B40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A89BA-ACC2-456C-A80E-BFFDF269FC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499DB-61B4-485C-9A3E-A98C8622E4D4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8E9EB-3951-4E93-AE10-5342319A6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096E2-3B8E-4A42-9F8F-3EF066B5B46E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72714-652D-4E8B-B741-FA792ED501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/>
        </p:nvPicPr>
        <p:blipFill>
          <a:blip r:embed="rId19"/>
          <a:srcRect l="3613"/>
          <a:stretch>
            <a:fillRect/>
          </a:stretch>
        </p:blipFill>
        <p:spPr bwMode="auto">
          <a:xfrm>
            <a:off x="0" y="2670175"/>
            <a:ext cx="4037013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6"/>
          <p:cNvPicPr>
            <a:picLocks noChangeAspect="1"/>
          </p:cNvPicPr>
          <p:nvPr/>
        </p:nvPicPr>
        <p:blipFill>
          <a:blip r:embed="rId20"/>
          <a:srcRect l="35640"/>
          <a:stretch>
            <a:fillRect/>
          </a:stretch>
        </p:blipFill>
        <p:spPr bwMode="auto">
          <a:xfrm>
            <a:off x="0" y="2892425"/>
            <a:ext cx="1522413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31" name="Picture 8"/>
          <p:cNvPicPr>
            <a:picLocks noChangeAspect="1"/>
          </p:cNvPicPr>
          <p:nvPr/>
        </p:nvPicPr>
        <p:blipFill>
          <a:blip r:embed="rId21"/>
          <a:srcRect t="28813"/>
          <a:stretch>
            <a:fillRect/>
          </a:stretch>
        </p:blipFill>
        <p:spPr bwMode="auto">
          <a:xfrm>
            <a:off x="7999413" y="0"/>
            <a:ext cx="1603375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/>
          <p:cNvPicPr>
            <a:picLocks noChangeAspect="1"/>
          </p:cNvPicPr>
          <p:nvPr/>
        </p:nvPicPr>
        <p:blipFill>
          <a:blip r:embed="rId22"/>
          <a:srcRect b="23320"/>
          <a:stretch>
            <a:fillRect/>
          </a:stretch>
        </p:blipFill>
        <p:spPr bwMode="auto">
          <a:xfrm>
            <a:off x="8605838" y="6096000"/>
            <a:ext cx="993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646113" y="452438"/>
            <a:ext cx="94043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03313" y="2052638"/>
            <a:ext cx="8947150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238" y="17907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 smtClean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8E0E42-3BA3-4237-BFB3-75CFE08D10F9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118" y="3225007"/>
            <a:ext cx="3859213" cy="304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800" b="0" i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1E1E40-B982-49AC-98B6-FC6C26D887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2" r:id="rId2"/>
    <p:sldLayoutId id="2147483711" r:id="rId3"/>
    <p:sldLayoutId id="2147483710" r:id="rId4"/>
    <p:sldLayoutId id="2147483709" r:id="rId5"/>
    <p:sldLayoutId id="2147483708" r:id="rId6"/>
    <p:sldLayoutId id="2147483707" r:id="rId7"/>
    <p:sldLayoutId id="2147483706" r:id="rId8"/>
    <p:sldLayoutId id="2147483705" r:id="rId9"/>
    <p:sldLayoutId id="2147483704" r:id="rId10"/>
    <p:sldLayoutId id="2147483703" r:id="rId11"/>
    <p:sldLayoutId id="2147483714" r:id="rId12"/>
    <p:sldLayoutId id="2147483702" r:id="rId13"/>
    <p:sldLayoutId id="2147483715" r:id="rId14"/>
    <p:sldLayoutId id="2147483716" r:id="rId15"/>
    <p:sldLayoutId id="2147483701" r:id="rId16"/>
    <p:sldLayoutId id="2147483700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/>
          </p:nvPr>
        </p:nvSpPr>
        <p:spPr>
          <a:xfrm>
            <a:off x="1641475" y="1743075"/>
            <a:ext cx="8826500" cy="2327275"/>
          </a:xfrm>
        </p:spPr>
        <p:txBody>
          <a:bodyPr/>
          <a:lstStyle/>
          <a:p>
            <a:pPr algn="ctr"/>
            <a:r>
              <a:rPr lang="ru-RU" sz="5400" smtClean="0"/>
              <a:t> </a:t>
            </a:r>
            <a:br>
              <a:rPr lang="ru-RU" sz="5400" smtClean="0"/>
            </a:br>
            <a:r>
              <a:rPr lang="ru-RU" sz="5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7. Обслуживание потребителей в контактной зоне.</a:t>
            </a:r>
            <a:r>
              <a:rPr lang="ru-RU" b="1" smtClean="0">
                <a:solidFill>
                  <a:schemeClr val="tx1"/>
                </a:solidFill>
              </a:rPr>
              <a:t/>
            </a:r>
            <a:br>
              <a:rPr lang="ru-RU" b="1" smtClean="0">
                <a:solidFill>
                  <a:schemeClr val="tx1"/>
                </a:solidFill>
              </a:rPr>
            </a:br>
            <a:endParaRPr lang="ru-RU" smtClean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13" y="3481388"/>
            <a:ext cx="11223625" cy="20685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 Контактная зона в сфере сервиса. Основные понятия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Понятие и характеристика зон фронт- и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бэк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-офиса предприятия сервиса.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1213" y="1519238"/>
            <a:ext cx="10795000" cy="3833812"/>
          </a:xfrm>
        </p:spPr>
        <p:txBody>
          <a:bodyPr rtlCol="0">
            <a:normAutofit lnSpcReduction="10000"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каждом из этих этапов работник контактной зоны должен придерживаться нормам профессиональной этики, деловой культуры, не забывать о профессиональных и личностных качествах, использовать свой опыт, навыки и знания. Только в случае добросовестного использования и исполнения всех перечисленных моментов, потребитель останется доволен оказанной услугой и придет за ней в следующий раз именно в данную фирму или предприятие сервиса.</a:t>
            </a:r>
          </a:p>
          <a:p>
            <a:pPr algn="just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1295400" y="630238"/>
            <a:ext cx="10340975" cy="1050925"/>
          </a:xfrm>
        </p:spPr>
        <p:txBody>
          <a:bodyPr/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2. Понятие и характеристика зон офиса</a:t>
            </a:r>
            <a:r>
              <a:rPr lang="ru-RU" b="1" smtClean="0"/>
              <a:t/>
            </a:r>
            <a:br>
              <a:rPr lang="ru-RU" b="1" smtClean="0"/>
            </a:b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7038" y="1962150"/>
            <a:ext cx="11415712" cy="4194175"/>
          </a:xfrm>
        </p:spPr>
        <p:txBody>
          <a:bodyPr rtlCol="0">
            <a:normAutofit lnSpcReduction="10000"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Рабочее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пространство современного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офиса обычно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делится на две зоны: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фронт-офис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лицо предприятия, по которому клиенты судят о его надежности, солидности и компетентности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сотрудников; 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бэк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-офис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типичная "кухня" предприятия, куда посторонним вход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Бэк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-офисы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различных предприятиях достаточно похожи. Это помещения, как правило, кабинетного типа, объединенные по теме направленности рода деятельности подразделения.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ъект 2"/>
          <p:cNvSpPr>
            <a:spLocks noGrp="1"/>
          </p:cNvSpPr>
          <p:nvPr>
            <p:ph idx="1"/>
          </p:nvPr>
        </p:nvSpPr>
        <p:spPr>
          <a:xfrm>
            <a:off x="236538" y="977900"/>
            <a:ext cx="11695112" cy="58801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Font typeface="Wingdings 3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	При создании рабочего пространства надо стремиться к тому, чтобы распределение кабинетов было мобильным - это поможет сэкономить время и место в случае изменения штатного расписания. Все помещения 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бэк-офиса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скрыты от глаз клиентов и предназначены исключительно для внутренней работы предприятия. Более того, в ряд помещений, таких как касса, комната охраны, техническая комната (сервер локальной сети и местная АТС), доступ должен быть ограничен и для сотрудников предприятия. В зависимости от масштабности организации в геометрической прогрессии вырастает и количество необходимых внутренних служб, соответственно, увеличивается и площадь бэк-офиса для организации рабочих мест.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2750" y="368300"/>
            <a:ext cx="11430000" cy="6046788"/>
          </a:xfrm>
        </p:spPr>
        <p:txBody>
          <a:bodyPr rtlCol="0">
            <a:normAutofit fontScale="92500"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Фронт-офисы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различаются в зависимости от деятельности организации. Это могут быть и достаточно большие пространства, как в любом торговом предприятии, что обусловлено коммерческой спецификой, и небольшие комнаты для общения и консультирования клиентов, как, например, в юридических конторах.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Важное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во фронт-офисах отдается электронному оснащению - аудио-, видеоаппаратура, банкоматы.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Что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касается отделки фронт-офисов банков, то интерьеры здесь обычно самые богатые. Стандарт офисов класса А влечет за собой применение для отделки соответствующих материалов. Очень часто используется природный камень - мрамор, гранит. Возможна штукатурка по сложным и дорогостоящим технологиям. Хотя в конечном итоге интерьер фронт-офиса зависит от бюджета, который организация тратит на реализацию проекта.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275" y="633413"/>
            <a:ext cx="11444288" cy="5762625"/>
          </a:xfrm>
        </p:spPr>
        <p:txBody>
          <a:bodyPr rtlCol="0">
            <a:normAutofit lnSpcReduction="10000"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в оформлении офисов можно выделить три направления: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1)«екатерининский» стиль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бордовая гамма цветов с золотым акцентом; в интерьере применяются гобелены, лепнина, филенчатая разбивка стен, хрустальные люстры, зеркала, мебель с овальными формами и бархатной обивкой;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2)«советский» стиль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привычная спокойная бежевая гамма цветов, отделка с применением фанерованных древесно-стружечных плит, которыми выкладываются панели стен; в тон подбирается мебель с кожаной или суконной обивкой;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3)«европейский» стиль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контрастные цветовые сочетания, например черно-белые; в поверхностях шкафов и в конструкциях мебели (ножки столов, кресел) применяется металл.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663" y="457200"/>
            <a:ext cx="11680825" cy="6194425"/>
          </a:xfrm>
        </p:spPr>
        <p:txBody>
          <a:bodyPr rtlCol="0">
            <a:normAutofit fontScale="92500"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Многие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ограничивают пространство фронт-офиса комнатой переговоров. Это обусловливается видом деятельности: например, так нередко поступают юридические конторы, рекламные агентства. Подобное разграничение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бэк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-офис и фронт-офис можно увидеть и в риэлтерских агентствах, где обсуждение сделок купли-продажи недвижимости, консультации по аренде и т. д. происходят в отдельных комнатах.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Возможен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вариант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совмещения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одном помещении фронт-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бэк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-офисов. Примером тому могут служить небольшие архитектурные бюро, в котором работают 3-5 человек. Часто бывает, что в силу небольшого пространства офиса рабочие места архитекторов и место переговоров с клиентами располагаются в одном помещении. Это обусловливается также и удобством работы с необходимыми материалами, каталогами, возможно, образцами. Здесь же, работая вместе с клиентом, можно что-то исправить, изменить или добавить в дизайн-проект.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350" y="354013"/>
            <a:ext cx="11650663" cy="6724650"/>
          </a:xfrm>
        </p:spPr>
        <p:txBody>
          <a:bodyPr rtlCol="0">
            <a:normAutofit fontScale="77500" lnSpcReduction="20000"/>
          </a:bodyPr>
          <a:lstStyle/>
          <a:p>
            <a:pPr marL="0" indent="0" algn="just" fontAlgn="auto">
              <a:lnSpc>
                <a:spcPct val="17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коммерческих торговых компаний гораздо важнее иметь большую площадь для фронт-офиса, чтобы разместить и предлагать как можно большее количество товара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fontAlgn="auto">
              <a:lnSpc>
                <a:spcPct val="17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С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 торгового зала магазина все более или менее понятно: это либо торговый зал с открытым доступом к товарам, как в любом из ныне существующих супермаркетов, - в этом случае большая площадь пространства отдается торговому залу; либо это торговый зал с отделами,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расположенными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периметру помещения без свободного доступа к товару.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7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Возможен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смешанный вариант - например, аптеки, где большинство товара может находиться в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свободном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доступе в зале, а часть лекарств можно приобрести только у продавца-фармацевта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 fontAlgn="auto">
              <a:lnSpc>
                <a:spcPct val="17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Владельцы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автосалонов имеют собственное видение оптимальной для их бизнеса планировки. Например, в автомобильном бизнесе сейчас господствует представление об успешном автоцентре как некоей интегрированной структуре, в которой все или большинство функций (продажа и обслуживание) происходят под одной крышей.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955675" y="161925"/>
            <a:ext cx="9721850" cy="1463675"/>
          </a:xfrm>
        </p:spPr>
        <p:txBody>
          <a:bodyPr/>
          <a:lstStyle/>
          <a:p>
            <a:pPr algn="ctr"/>
            <a:r>
              <a:rPr lang="ru-RU" sz="4000" b="1" smtClean="0"/>
              <a:t> </a:t>
            </a:r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1.  </a:t>
            </a: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Контактная зона в сфере сервиса. Основные понятия</a:t>
            </a:r>
            <a:r>
              <a:rPr lang="ru-RU" sz="3600" b="1" smtClean="0"/>
              <a:t/>
            </a:r>
            <a:br>
              <a:rPr lang="ru-RU" sz="3600" b="1" smtClean="0"/>
            </a:br>
            <a:endParaRPr lang="ru-RU" sz="36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8" y="1625600"/>
            <a:ext cx="11488737" cy="5232400"/>
          </a:xfrm>
        </p:spPr>
        <p:txBody>
          <a:bodyPr rtlCol="0">
            <a:normAutofit fontScale="47500" lnSpcReduction="20000"/>
          </a:bodyPr>
          <a:lstStyle/>
          <a:p>
            <a:pPr marL="0" indent="0" algn="just" fontAlgn="auto">
              <a:lnSpc>
                <a:spcPct val="17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Работнику </a:t>
            </a: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контактной зоны необходимы такие специальные способности, как коммуникабельность, наблюдательность, понимание заказчика, предвидение результатов обслуживание. Для развития этих качеств работнику необходимо владеть профессиональной этикой.</a:t>
            </a:r>
          </a:p>
          <a:p>
            <a:pPr marL="0" indent="0" algn="just" fontAlgn="auto">
              <a:lnSpc>
                <a:spcPct val="17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ходе обслуживания производитель, обслуживающий конкрет­ного потребителя, и сам потребитель взаимодействуют в рамках определенной контактной зоны, которая в разных видах сервиса и на разных предприятиях неодинаково организована, имеет разные масштабы, действует в различной обстановке.</a:t>
            </a:r>
          </a:p>
          <a:p>
            <a:pPr marL="0" indent="0" fontAlgn="auto">
              <a:lnSpc>
                <a:spcPct val="17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838" y="708025"/>
            <a:ext cx="11001375" cy="551021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60000"/>
              </a:lnSpc>
              <a:buFont typeface="Wingdings 3" pitchFamily="18" charset="2"/>
              <a:buNone/>
            </a:pP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	Отсюда - </a:t>
            </a:r>
            <a:r>
              <a:rPr lang="ru-RU" sz="2600" b="1" smtClean="0">
                <a:latin typeface="Times New Roman" pitchFamily="18" charset="0"/>
                <a:cs typeface="Times New Roman" pitchFamily="18" charset="0"/>
              </a:rPr>
              <a:t>контактная зона 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- это пространственная среда, в которой находятся специалист по сервису (исполнитель обслуживания) и потребитель.</a:t>
            </a:r>
          </a:p>
          <a:p>
            <a:pPr marL="0" indent="0" algn="just">
              <a:lnSpc>
                <a:spcPct val="160000"/>
              </a:lnSpc>
              <a:buFont typeface="Wingdings 3" pitchFamily="18" charset="2"/>
              <a:buNone/>
            </a:pPr>
            <a:r>
              <a:rPr lang="ru-RU" sz="2600" b="1" smtClean="0">
                <a:latin typeface="Times New Roman" pitchFamily="18" charset="0"/>
                <a:cs typeface="Times New Roman" pitchFamily="18" charset="0"/>
              </a:rPr>
              <a:t>	Потребитель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 – гражданин, имеющий намерение заказать, приобрести услуги для личных нужд, не связанных с извлечением прибыли.</a:t>
            </a:r>
          </a:p>
          <a:p>
            <a:pPr marL="0" indent="0" algn="just">
              <a:lnSpc>
                <a:spcPct val="160000"/>
              </a:lnSpc>
              <a:buFont typeface="Wingdings 3" pitchFamily="18" charset="2"/>
              <a:buNone/>
            </a:pPr>
            <a:r>
              <a:rPr lang="ru-RU" sz="2600" b="1" smtClean="0">
                <a:latin typeface="Times New Roman" pitchFamily="18" charset="0"/>
                <a:cs typeface="Times New Roman" pitchFamily="18" charset="0"/>
              </a:rPr>
              <a:t> 	Исполнитель 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- организация, независимо от её формы собственности, а также индивидуальный предприниматель, оказывающие услуги потребителям по возмездному договору.</a:t>
            </a:r>
          </a:p>
          <a:p>
            <a:pPr marL="0" indent="0"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1300163" y="379413"/>
            <a:ext cx="9404350" cy="1065212"/>
          </a:xfrm>
        </p:spPr>
        <p:txBody>
          <a:bodyPr/>
          <a:lstStyle/>
          <a:p>
            <a:r>
              <a:rPr lang="ru-RU" smtClean="0"/>
              <a:t> 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Организация контактной зоны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280988" y="1608138"/>
            <a:ext cx="11444287" cy="480218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Font typeface="Wingdings 3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	Есть мнение,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что дизайн офиса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– лицо фирмы, поэтому необходимо все детали оформления продумывать до мельчайших подробностей.</a:t>
            </a:r>
          </a:p>
          <a:p>
            <a:pPr marL="0" indent="0" algn="just">
              <a:lnSpc>
                <a:spcPct val="150000"/>
              </a:lnSpc>
              <a:buFont typeface="Wingdings 3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	В компаниях, ориентированных на плотную работу с клиентами используется открытая планировка офиса – то есть пространство символически разделено на специальные функциональные зоны, что позволяет сотрудникам беспрепятственно общаться между собой. Впрочем, при необходимости такой офис быстро разбивается на функциональные зоны - для индивидуальной работы или оперативного совещания. 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ъект 2"/>
          <p:cNvSpPr>
            <a:spLocks noGrp="1"/>
          </p:cNvSpPr>
          <p:nvPr>
            <p:ph idx="1"/>
          </p:nvPr>
        </p:nvSpPr>
        <p:spPr>
          <a:xfrm>
            <a:off x="471488" y="1327150"/>
            <a:ext cx="11195050" cy="4906963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Font typeface="Wingdings 3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 	Еще одним значительным моментом при планировании офисного пространства является расстановка мебели и техники. Здесь важно соблюсти баланс между удобством, качеством и количеством предметов в офисе. Излишнее количество предметов мебели ведет к уменьшению свободного пространства, а избыток техники - к появлению шума, вибрации, и больших расходов электроэнергии. </a:t>
            </a:r>
          </a:p>
          <a:p>
            <a:pPr marL="0" indent="0" algn="just">
              <a:lnSpc>
                <a:spcPct val="150000"/>
              </a:lnSpc>
              <a:buFont typeface="Wingdings 3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	Таким образом, при организации офисного пространства необходимо </a:t>
            </a:r>
            <a:r>
              <a:rPr lang="ru-RU" sz="2400" b="1" u="sng" smtClean="0">
                <a:effectLst>
                  <a:outerShdw blurRad="38100" dist="38100" dir="2700000" algn="tl">
                    <a:srgbClr val="1E5155"/>
                  </a:outerShdw>
                </a:effectLst>
                <a:latin typeface="Times New Roman" pitchFamily="18" charset="0"/>
                <a:cs typeface="Times New Roman" pitchFamily="18" charset="0"/>
              </a:rPr>
              <a:t>гармоничное сочетание комфорта, функциональности и эстетики.</a:t>
            </a:r>
          </a:p>
          <a:p>
            <a:pPr marL="0" indent="0">
              <a:buFont typeface="Wingdings 3" pitchFamily="18" charset="2"/>
              <a:buNone/>
            </a:pPr>
            <a:endParaRPr lang="ru-RU" b="1" u="sng" smtClean="0">
              <a:effectLst>
                <a:outerShdw blurRad="38100" dist="38100" dir="2700000" algn="tl">
                  <a:srgbClr val="1E5155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233363" y="608013"/>
            <a:ext cx="11623675" cy="6249987"/>
          </a:xfrm>
        </p:spPr>
        <p:txBody>
          <a:bodyPr rtlCol="0">
            <a:normAutofit fontScale="85000" lnSpcReduction="20000"/>
          </a:bodyPr>
          <a:lstStyle/>
          <a:p>
            <a:pPr algn="just" fontAlgn="auto">
              <a:lnSpc>
                <a:spcPct val="16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Зоны, которые предшествуют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этапу контактной зоны также должны быть оборудованы согласно условиям удобства и функциональности.</a:t>
            </a:r>
          </a:p>
          <a:p>
            <a:pPr algn="just" fontAlgn="auto">
              <a:lnSpc>
                <a:spcPct val="16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Приемная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первичная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репрезентативая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зона, где демонстрируется сотрудникам и посетителям культура компании.</a:t>
            </a:r>
          </a:p>
          <a:p>
            <a:pPr algn="just" fontAlgn="auto">
              <a:lnSpc>
                <a:spcPct val="16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Зона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ожидания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Здесь посредством качественного дизайна должно оказываться уважение посетителям, они могут видеть здесь культура компании, ее символику, тем самым запоминая эти особенности в процессе ожидания. Однако, ожидание - непреднамеренное действие, и его следует сводить к минимуму.</a:t>
            </a:r>
          </a:p>
          <a:p>
            <a:pPr algn="just" fontAlgn="auto">
              <a:lnSpc>
                <a:spcPct val="16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информационный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стенд или компьютер, предназначенный для получения информации о компании. Он должен находиться в приемной, в центральной зоне или рядом с главными зонами общения с клиентами.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ъект 2"/>
          <p:cNvSpPr>
            <a:spLocks noGrp="1"/>
          </p:cNvSpPr>
          <p:nvPr>
            <p:ph idx="1"/>
          </p:nvPr>
        </p:nvSpPr>
        <p:spPr>
          <a:xfrm>
            <a:off x="484188" y="1433513"/>
            <a:ext cx="11329987" cy="4613275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Font typeface="Wingdings 3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	Приведенные ранее рекомендации служат в первую очередь для удобства работников или исполнителей сферы сервиса, а для удобства заказчиков или клиентов предъявляются еще более высокие требования.</a:t>
            </a:r>
          </a:p>
          <a:p>
            <a:pPr marL="0" indent="0" algn="just">
              <a:lnSpc>
                <a:spcPct val="150000"/>
              </a:lnSpc>
              <a:buFont typeface="Wingdings 3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	Пространство общения или контактная зона должна быть организовано так, чтобы максимально облегчить общение клиента с сотрудником фирмы. Рабочая зона обозначается так, чтобы она была заметна и хорошо опознаваема издали.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ъект 2"/>
          <p:cNvSpPr>
            <a:spLocks noGrp="1"/>
          </p:cNvSpPr>
          <p:nvPr>
            <p:ph idx="1"/>
          </p:nvPr>
        </p:nvSpPr>
        <p:spPr>
          <a:xfrm>
            <a:off x="454025" y="739775"/>
            <a:ext cx="11447463" cy="6118225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Font typeface="Wingdings 3" pitchFamily="18" charset="2"/>
              <a:buNone/>
            </a:pP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	Рабочее место - не личная зона.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На рабочем месте не должен быть виден включенный телевизор, а также одежда, сумочки, чашки из-под кофе или иные личные вещи, обозначающие психологически захват пространства и придание ему личного характера. Не стоит создавать в рабочей зоне атмосферы напряженного взаимодействия персонала между собой, чтобы клиенту казалось, что он собственной ничтожной персоной отвлекает занятых людей от чрезвычайно важных дел. 	Максимальная концентрация процесса и интенсивность происходящего в зоне обслуживания клиентов сосредотачивается на границе "клиент-персонал", а не "персонал-персонал". Вся остальная работа должна быть вынесена за пределы видимости клиентов.</a:t>
            </a:r>
          </a:p>
          <a:p>
            <a:pPr marL="0" indent="0">
              <a:buFont typeface="Wingdings 3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5938" y="592138"/>
            <a:ext cx="11223625" cy="5527675"/>
          </a:xfrm>
        </p:spPr>
        <p:txBody>
          <a:bodyPr rtlCol="0">
            <a:normAutofit/>
          </a:bodyPr>
          <a:lstStyle/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правило,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заказчика при оказании услуг включает: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потребности;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варианта исполнения услуги;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заказа на услугу;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услуги;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оплаты за услугу.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некоторых случаях последовательность этапов может меняться, так например, в туристской сфере оплата за услугу предшествует ее получению заказчиком.</a:t>
            </a:r>
          </a:p>
          <a:p>
            <a:pPr marL="0" indent="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70</TotalTime>
  <Words>1163</Words>
  <Application>Microsoft Office PowerPoint</Application>
  <PresentationFormat>Произвольный</PresentationFormat>
  <Paragraphs>51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Century Gothic</vt:lpstr>
      <vt:lpstr>Arial</vt:lpstr>
      <vt:lpstr>Wingdings 3</vt:lpstr>
      <vt:lpstr>Calibri</vt:lpstr>
      <vt:lpstr>Times New Roman</vt:lpstr>
      <vt:lpstr>Ион</vt:lpstr>
      <vt:lpstr>Ион</vt:lpstr>
      <vt:lpstr>Ион</vt:lpstr>
      <vt:lpstr>Ион</vt:lpstr>
      <vt:lpstr>  Тема 7. Обслуживание потребителей в контактной зоне. </vt:lpstr>
      <vt:lpstr> 1.  Контактная зона в сфере сервиса. Основные понятия </vt:lpstr>
      <vt:lpstr>Слайд 3</vt:lpstr>
      <vt:lpstr> Организация контактной зоны </vt:lpstr>
      <vt:lpstr>Слайд 5</vt:lpstr>
      <vt:lpstr>Слайд 6</vt:lpstr>
      <vt:lpstr>Слайд 7</vt:lpstr>
      <vt:lpstr>Слайд 8</vt:lpstr>
      <vt:lpstr>Слайд 9</vt:lpstr>
      <vt:lpstr>Слайд 10</vt:lpstr>
      <vt:lpstr>2. Понятие и характеристика зон офиса </vt:lpstr>
      <vt:lpstr>Слайд 12</vt:lpstr>
      <vt:lpstr>Слайд 13</vt:lpstr>
      <vt:lpstr>Слайд 14</vt:lpstr>
      <vt:lpstr>Слайд 15</vt:lpstr>
      <vt:lpstr>Слайд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Тема 7. Обслуживание потребителей в контактной зоне. </dc:title>
  <dc:creator>Пользователь Windows</dc:creator>
  <cp:lastModifiedBy>Админ</cp:lastModifiedBy>
  <cp:revision>10</cp:revision>
  <dcterms:created xsi:type="dcterms:W3CDTF">2020-10-07T18:49:59Z</dcterms:created>
  <dcterms:modified xsi:type="dcterms:W3CDTF">2021-02-15T20:14:55Z</dcterms:modified>
</cp:coreProperties>
</file>