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6" r:id="rId10"/>
    <p:sldId id="267" r:id="rId11"/>
    <p:sldId id="264" r:id="rId12"/>
    <p:sldId id="265" r:id="rId13"/>
    <p:sldId id="268" r:id="rId14"/>
    <p:sldId id="269" r:id="rId15"/>
    <p:sldId id="270" r:id="rId16"/>
    <p:sldId id="273" r:id="rId17"/>
    <p:sldId id="271" r:id="rId18"/>
    <p:sldId id="272"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1" d="100"/>
          <a:sy n="41" d="100"/>
        </p:scale>
        <p:origin x="-132" y="-61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defRPr/>
            </a:lvl1pPr>
          </a:lstStyle>
          <a:p>
            <a:pPr>
              <a:defRPr/>
            </a:pPr>
            <a:fld id="{9210F740-08AC-45F4-AAE3-A3212CE5BEF6}" type="datetimeFigureOut">
              <a:rPr lang="ru-RU"/>
              <a:pPr>
                <a:defRPr/>
              </a:pPr>
              <a:t>16.02.2021</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E0877452-54C4-4EA7-A9D7-BDE3267DFFED}"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ED2CBD18-5FCE-499E-8B04-B034C45E5F98}" type="datetimeFigureOut">
              <a:rPr lang="ru-RU"/>
              <a:pPr>
                <a:defRPr/>
              </a:pPr>
              <a:t>16.02.2021</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2D96BF01-CF93-4C1E-B321-D08D5E2C19D4}"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1A5D9997-C814-4B43-B720-4003FAD94C47}" type="datetimeFigureOut">
              <a:rPr lang="ru-RU"/>
              <a:pPr>
                <a:defRPr/>
              </a:pPr>
              <a:t>16.02.2021</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A59DD8A7-1E08-49B4-9C38-6967ECAAC948}"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5" name="TextBox 11"/>
          <p:cNvSpPr txBox="1"/>
          <p:nvPr/>
        </p:nvSpPr>
        <p:spPr>
          <a:xfrm>
            <a:off x="898525" y="971550"/>
            <a:ext cx="801688" cy="1970088"/>
          </a:xfrm>
          <a:prstGeom prst="rect">
            <a:avLst/>
          </a:prstGeom>
          <a:noFill/>
        </p:spPr>
        <p:txBody>
          <a:bodyPr>
            <a:spAutoFit/>
          </a:bodyPr>
          <a:lstStyle>
            <a:defPPr>
              <a:defRPr lang="en-US"/>
            </a:defPPr>
            <a:lvl1pPr algn="r">
              <a:defRPr sz="12200" b="0" i="0">
                <a:solidFill>
                  <a:schemeClr val="bg2">
                    <a:lumMod val="40000"/>
                    <a:lumOff val="60000"/>
                  </a:schemeClr>
                </a:solidFill>
                <a:latin typeface="Arial"/>
                <a:ea typeface="+mj-ea"/>
                <a:cs typeface="+mj-cs"/>
              </a:defRPr>
            </a:lvl1pPr>
          </a:lstStyle>
          <a:p>
            <a:pPr fontAlgn="auto">
              <a:spcBef>
                <a:spcPts val="0"/>
              </a:spcBef>
              <a:spcAft>
                <a:spcPts val="0"/>
              </a:spcAft>
              <a:defRPr/>
            </a:pPr>
            <a:r>
              <a:rPr lang="en-US" dirty="0"/>
              <a:t>“</a:t>
            </a:r>
          </a:p>
        </p:txBody>
      </p:sp>
      <p:sp>
        <p:nvSpPr>
          <p:cNvPr id="6" name="TextBox 14"/>
          <p:cNvSpPr txBox="1"/>
          <p:nvPr/>
        </p:nvSpPr>
        <p:spPr>
          <a:xfrm>
            <a:off x="9329738" y="2613025"/>
            <a:ext cx="803275" cy="1970088"/>
          </a:xfrm>
          <a:prstGeom prst="rect">
            <a:avLst/>
          </a:prstGeom>
          <a:noFill/>
        </p:spPr>
        <p:txBody>
          <a:bodyPr>
            <a:spAutoFit/>
          </a:bodyPr>
          <a:lstStyle>
            <a:defPPr>
              <a:defRPr lang="en-US"/>
            </a:defPPr>
            <a:lvl1pPr algn="r">
              <a:defRPr sz="12200" b="0" i="0">
                <a:solidFill>
                  <a:schemeClr val="bg2">
                    <a:lumMod val="40000"/>
                    <a:lumOff val="60000"/>
                  </a:schemeClr>
                </a:solidFill>
                <a:latin typeface="Arial"/>
                <a:ea typeface="+mj-ea"/>
                <a:cs typeface="+mj-cs"/>
              </a:defRPr>
            </a:lvl1pPr>
          </a:lstStyle>
          <a:p>
            <a:pPr fontAlgn="auto">
              <a:spcBef>
                <a:spcPts val="0"/>
              </a:spcBef>
              <a:spcAft>
                <a:spcPts val="0"/>
              </a:spcAft>
              <a:defRPr/>
            </a:pPr>
            <a:r>
              <a:rPr lang="en-US" dirty="0"/>
              <a:t>”</a:t>
            </a:r>
          </a:p>
        </p:txBody>
      </p:sp>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rtlCol="0">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3"/>
          <p:cNvSpPr>
            <a:spLocks noGrp="1"/>
          </p:cNvSpPr>
          <p:nvPr>
            <p:ph type="dt" sz="half" idx="15"/>
          </p:nvPr>
        </p:nvSpPr>
        <p:spPr/>
        <p:txBody>
          <a:bodyPr/>
          <a:lstStyle>
            <a:lvl1pPr>
              <a:defRPr/>
            </a:lvl1pPr>
          </a:lstStyle>
          <a:p>
            <a:pPr>
              <a:defRPr/>
            </a:pPr>
            <a:fld id="{ABF94AE7-FDF9-4779-BD79-28BFFF9037E1}" type="datetimeFigureOut">
              <a:rPr lang="ru-RU"/>
              <a:pPr>
                <a:defRPr/>
              </a:pPr>
              <a:t>16.02.2021</a:t>
            </a:fld>
            <a:endParaRPr lang="ru-RU"/>
          </a:p>
        </p:txBody>
      </p:sp>
      <p:sp>
        <p:nvSpPr>
          <p:cNvPr id="8" name="Footer Placeholder 4"/>
          <p:cNvSpPr>
            <a:spLocks noGrp="1"/>
          </p:cNvSpPr>
          <p:nvPr>
            <p:ph type="ftr" sz="quarter" idx="16"/>
          </p:nvPr>
        </p:nvSpPr>
        <p:spPr/>
        <p:txBody>
          <a:bodyPr/>
          <a:lstStyle>
            <a:lvl1pPr>
              <a:defRPr/>
            </a:lvl1pPr>
          </a:lstStyle>
          <a:p>
            <a:pPr>
              <a:defRPr/>
            </a:pPr>
            <a:endParaRPr lang="ru-RU"/>
          </a:p>
        </p:txBody>
      </p:sp>
      <p:sp>
        <p:nvSpPr>
          <p:cNvPr id="9" name="Slide Number Placeholder 5"/>
          <p:cNvSpPr>
            <a:spLocks noGrp="1"/>
          </p:cNvSpPr>
          <p:nvPr>
            <p:ph type="sldNum" sz="quarter" idx="17"/>
          </p:nvPr>
        </p:nvSpPr>
        <p:spPr/>
        <p:txBody>
          <a:bodyPr/>
          <a:lstStyle>
            <a:lvl1pPr>
              <a:defRPr/>
            </a:lvl1pPr>
          </a:lstStyle>
          <a:p>
            <a:pPr>
              <a:defRPr/>
            </a:pPr>
            <a:fld id="{410A17BD-5034-41E8-9E9C-888DA764A9F2}"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F8E18E21-72E6-470F-8399-3516B34A52F3}" type="datetimeFigureOut">
              <a:rPr lang="ru-RU"/>
              <a:pPr>
                <a:defRPr/>
              </a:pPr>
              <a:t>16.02.2021</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F7D59550-FD12-4C02-B34C-397561390E46}" type="slidenum">
              <a:rPr lang="ru-RU"/>
              <a:pPr>
                <a:defRPr/>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cxnSp>
        <p:nvCxnSpPr>
          <p:cNvPr id="9" name="Straight Connector 16"/>
          <p:cNvCxnSpPr/>
          <p:nvPr/>
        </p:nvCxnSpPr>
        <p:spPr>
          <a:xfrm>
            <a:off x="3725863"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17"/>
          <p:cNvCxnSpPr/>
          <p:nvPr/>
        </p:nvCxnSpPr>
        <p:spPr>
          <a:xfrm>
            <a:off x="6962775" y="2133600"/>
            <a:ext cx="0" cy="3967163"/>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Date Placeholder 3"/>
          <p:cNvSpPr>
            <a:spLocks noGrp="1"/>
          </p:cNvSpPr>
          <p:nvPr>
            <p:ph type="dt" sz="half" idx="18"/>
          </p:nvPr>
        </p:nvSpPr>
        <p:spPr/>
        <p:txBody>
          <a:bodyPr/>
          <a:lstStyle>
            <a:lvl1pPr>
              <a:defRPr/>
            </a:lvl1pPr>
          </a:lstStyle>
          <a:p>
            <a:pPr>
              <a:defRPr/>
            </a:pPr>
            <a:fld id="{644CC1A0-0D45-4413-BB40-9846888FA465}" type="datetimeFigureOut">
              <a:rPr lang="ru-RU"/>
              <a:pPr>
                <a:defRPr/>
              </a:pPr>
              <a:t>16.02.2021</a:t>
            </a:fld>
            <a:endParaRPr lang="ru-RU"/>
          </a:p>
        </p:txBody>
      </p:sp>
      <p:sp>
        <p:nvSpPr>
          <p:cNvPr id="12" name="Footer Placeholder 4"/>
          <p:cNvSpPr>
            <a:spLocks noGrp="1"/>
          </p:cNvSpPr>
          <p:nvPr>
            <p:ph type="ftr" sz="quarter" idx="19"/>
          </p:nvPr>
        </p:nvSpPr>
        <p:spPr/>
        <p:txBody>
          <a:bodyPr/>
          <a:lstStyle>
            <a:lvl1pPr>
              <a:defRPr/>
            </a:lvl1pPr>
          </a:lstStyle>
          <a:p>
            <a:pPr>
              <a:defRPr/>
            </a:pPr>
            <a:endParaRPr lang="ru-RU"/>
          </a:p>
        </p:txBody>
      </p:sp>
      <p:sp>
        <p:nvSpPr>
          <p:cNvPr id="13" name="Slide Number Placeholder 5"/>
          <p:cNvSpPr>
            <a:spLocks noGrp="1"/>
          </p:cNvSpPr>
          <p:nvPr>
            <p:ph type="sldNum" sz="quarter" idx="20"/>
          </p:nvPr>
        </p:nvSpPr>
        <p:spPr/>
        <p:txBody>
          <a:bodyPr/>
          <a:lstStyle>
            <a:lvl1pPr>
              <a:defRPr/>
            </a:lvl1pPr>
          </a:lstStyle>
          <a:p>
            <a:pPr>
              <a:defRPr/>
            </a:pPr>
            <a:fld id="{CA7BA318-5BA8-4B22-8EA5-188E87914782}" type="slidenum">
              <a:rPr lang="ru-RU"/>
              <a:pPr>
                <a:defRPr/>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cxnSp>
        <p:nvCxnSpPr>
          <p:cNvPr id="12" name="Straight Connector 18"/>
          <p:cNvCxnSpPr/>
          <p:nvPr/>
        </p:nvCxnSpPr>
        <p:spPr>
          <a:xfrm>
            <a:off x="3725863"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9"/>
          <p:cNvCxnSpPr/>
          <p:nvPr/>
        </p:nvCxnSpPr>
        <p:spPr>
          <a:xfrm>
            <a:off x="6962775" y="2133600"/>
            <a:ext cx="0" cy="3967163"/>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22" name="Text Placeholder 3"/>
          <p:cNvSpPr>
            <a:spLocks noGrp="1"/>
          </p:cNvSpPr>
          <p:nvPr>
            <p:ph type="body" sz="half" idx="18"/>
          </p:nvPr>
        </p:nvSpPr>
        <p:spPr>
          <a:xfrm>
            <a:off x="652463" y="4827211"/>
            <a:ext cx="2940050" cy="65918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23" name="Text Placeholder 3"/>
          <p:cNvSpPr>
            <a:spLocks noGrp="1"/>
          </p:cNvSpPr>
          <p:nvPr>
            <p:ph type="body" sz="half" idx="19"/>
          </p:nvPr>
        </p:nvSpPr>
        <p:spPr>
          <a:xfrm>
            <a:off x="3888022" y="4827210"/>
            <a:ext cx="2934406" cy="65918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24" name="Text Placeholder 3"/>
          <p:cNvSpPr>
            <a:spLocks noGrp="1"/>
          </p:cNvSpPr>
          <p:nvPr>
            <p:ph type="body" sz="half" idx="20"/>
          </p:nvPr>
        </p:nvSpPr>
        <p:spPr>
          <a:xfrm>
            <a:off x="7124575" y="4827208"/>
            <a:ext cx="2935997" cy="65918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5" name="Date Placeholder 3"/>
          <p:cNvSpPr>
            <a:spLocks noGrp="1"/>
          </p:cNvSpPr>
          <p:nvPr>
            <p:ph type="dt" sz="half" idx="23"/>
          </p:nvPr>
        </p:nvSpPr>
        <p:spPr/>
        <p:txBody>
          <a:bodyPr/>
          <a:lstStyle>
            <a:lvl1pPr>
              <a:defRPr/>
            </a:lvl1pPr>
          </a:lstStyle>
          <a:p>
            <a:pPr>
              <a:defRPr/>
            </a:pPr>
            <a:fld id="{D909D240-580B-4B10-9D21-B363E098C599}" type="datetimeFigureOut">
              <a:rPr lang="ru-RU"/>
              <a:pPr>
                <a:defRPr/>
              </a:pPr>
              <a:t>16.02.2021</a:t>
            </a:fld>
            <a:endParaRPr lang="ru-RU"/>
          </a:p>
        </p:txBody>
      </p:sp>
      <p:sp>
        <p:nvSpPr>
          <p:cNvPr id="16" name="Footer Placeholder 4"/>
          <p:cNvSpPr>
            <a:spLocks noGrp="1"/>
          </p:cNvSpPr>
          <p:nvPr>
            <p:ph type="ftr" sz="quarter" idx="24"/>
          </p:nvPr>
        </p:nvSpPr>
        <p:spPr/>
        <p:txBody>
          <a:bodyPr/>
          <a:lstStyle>
            <a:lvl1pPr>
              <a:defRPr/>
            </a:lvl1pPr>
          </a:lstStyle>
          <a:p>
            <a:pPr>
              <a:defRPr/>
            </a:pPr>
            <a:endParaRPr lang="ru-RU"/>
          </a:p>
        </p:txBody>
      </p:sp>
      <p:sp>
        <p:nvSpPr>
          <p:cNvPr id="17" name="Slide Number Placeholder 5"/>
          <p:cNvSpPr>
            <a:spLocks noGrp="1"/>
          </p:cNvSpPr>
          <p:nvPr>
            <p:ph type="sldNum" sz="quarter" idx="25"/>
          </p:nvPr>
        </p:nvSpPr>
        <p:spPr/>
        <p:txBody>
          <a:bodyPr/>
          <a:lstStyle>
            <a:lvl1pPr>
              <a:defRPr/>
            </a:lvl1pPr>
          </a:lstStyle>
          <a:p>
            <a:pPr>
              <a:defRPr/>
            </a:pPr>
            <a:fld id="{E7E73544-FC0A-4E96-9E3F-B68E8C0038FA}" type="slidenum">
              <a:rPr lang="ru-RU"/>
              <a:pPr>
                <a:defRPr/>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63C3F172-FC84-4FDE-844F-EF52CCA21781}" type="datetimeFigureOut">
              <a:rPr lang="ru-RU"/>
              <a:pPr>
                <a:defRPr/>
              </a:pPr>
              <a:t>16.02.2021</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D62B73BD-05DE-494B-B9FD-8CB1F90E6502}" type="slidenum">
              <a:rPr lang="ru-RU"/>
              <a:pPr>
                <a:defRPr/>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E04972E6-01B9-426A-A936-8A593E8F5857}" type="datetimeFigureOut">
              <a:rPr lang="ru-RU"/>
              <a:pPr>
                <a:defRPr/>
              </a:pPr>
              <a:t>16.02.2021</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B6E99D86-2284-48C4-92B1-1C7A40D7CF0E}"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FC25F3A0-7487-41B8-AE66-49452B776B5A}" type="datetimeFigureOut">
              <a:rPr lang="ru-RU"/>
              <a:pPr>
                <a:defRPr/>
              </a:pPr>
              <a:t>16.02.2021</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60010DEE-2B1B-4406-B061-DF679DA0410A}"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4C97E005-0EDF-4421-A6CE-0F4207BA2ACE}" type="datetimeFigureOut">
              <a:rPr lang="ru-RU"/>
              <a:pPr>
                <a:defRPr/>
              </a:pPr>
              <a:t>16.02.2021</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F5DC38FD-9165-41B4-9BC4-1972BDF74EFC}"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A41A7C73-F73F-4E04-932B-DBE8CD456347}" type="datetimeFigureOut">
              <a:rPr lang="ru-RU"/>
              <a:pPr>
                <a:defRPr/>
              </a:pPr>
              <a:t>16.02.2021</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D03077F6-07DC-4C63-9664-3AD54A563E99}"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6E19C916-DDF6-4507-BB93-EBBEE19A5F31}" type="datetimeFigureOut">
              <a:rPr lang="ru-RU"/>
              <a:pPr>
                <a:defRPr/>
              </a:pPr>
              <a:t>16.02.2021</a:t>
            </a:fld>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433F397F-1904-4221-8345-325637217C67}"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EAAD31B8-D4D2-48FF-8F89-1D1C6D89523B}" type="datetimeFigureOut">
              <a:rPr lang="ru-RU"/>
              <a:pPr>
                <a:defRPr/>
              </a:pPr>
              <a:t>16.02.2021</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872159E9-5BDC-458C-BDEA-D262307D600A}"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C446609-D9F3-4441-80D3-95E49F219853}" type="datetimeFigureOut">
              <a:rPr lang="ru-RU"/>
              <a:pPr>
                <a:defRPr/>
              </a:pPr>
              <a:t>16.02.2021</a:t>
            </a:fld>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5E640D9F-6364-4219-A91A-F46501BF3C42}"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16B96DBA-6B75-4BB4-B362-D2585C2234CF}" type="datetimeFigureOut">
              <a:rPr lang="ru-RU"/>
              <a:pPr>
                <a:defRPr/>
              </a:pPr>
              <a:t>16.02.2021</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16D46BB1-27A5-44C6-A430-CEA53B06D821}"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2A9DE61C-B2A4-4BB4-A195-D2F449C9874C}" type="datetimeFigureOut">
              <a:rPr lang="ru-RU"/>
              <a:pPr>
                <a:defRPr/>
              </a:pPr>
              <a:t>16.02.2021</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615A58BA-F313-4440-A896-B72ACDCD478A}"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7"/>
          <p:cNvPicPr>
            <a:picLocks noChangeAspect="1"/>
          </p:cNvPicPr>
          <p:nvPr/>
        </p:nvPicPr>
        <p:blipFill>
          <a:blip r:embed="rId19"/>
          <a:srcRect l="3613"/>
          <a:stretch>
            <a:fillRect/>
          </a:stretch>
        </p:blipFill>
        <p:spPr bwMode="auto">
          <a:xfrm>
            <a:off x="0" y="2670175"/>
            <a:ext cx="4037013" cy="4187825"/>
          </a:xfrm>
          <a:prstGeom prst="rect">
            <a:avLst/>
          </a:prstGeom>
          <a:noFill/>
          <a:ln w="9525">
            <a:noFill/>
            <a:miter lim="800000"/>
            <a:headEnd/>
            <a:tailEnd/>
          </a:ln>
        </p:spPr>
      </p:pic>
      <p:pic>
        <p:nvPicPr>
          <p:cNvPr id="1027" name="Picture 6"/>
          <p:cNvPicPr>
            <a:picLocks noChangeAspect="1"/>
          </p:cNvPicPr>
          <p:nvPr/>
        </p:nvPicPr>
        <p:blipFill>
          <a:blip r:embed="rId20"/>
          <a:srcRect l="35640"/>
          <a:stretch>
            <a:fillRect/>
          </a:stretch>
        </p:blipFill>
        <p:spPr bwMode="auto">
          <a:xfrm>
            <a:off x="0" y="2892425"/>
            <a:ext cx="1522413" cy="2365375"/>
          </a:xfrm>
          <a:prstGeom prst="rect">
            <a:avLst/>
          </a:prstGeom>
          <a:noFill/>
          <a:ln w="9525">
            <a:noFill/>
            <a:miter lim="800000"/>
            <a:headEnd/>
            <a:tailEnd/>
          </a:ln>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031" name="Picture 8"/>
          <p:cNvPicPr>
            <a:picLocks noChangeAspect="1"/>
          </p:cNvPicPr>
          <p:nvPr/>
        </p:nvPicPr>
        <p:blipFill>
          <a:blip r:embed="rId21"/>
          <a:srcRect t="28813"/>
          <a:stretch>
            <a:fillRect/>
          </a:stretch>
        </p:blipFill>
        <p:spPr bwMode="auto">
          <a:xfrm>
            <a:off x="7999413" y="0"/>
            <a:ext cx="1603375" cy="1141413"/>
          </a:xfrm>
          <a:prstGeom prst="rect">
            <a:avLst/>
          </a:prstGeom>
          <a:noFill/>
          <a:ln w="9525">
            <a:noFill/>
            <a:miter lim="800000"/>
            <a:headEnd/>
            <a:tailEnd/>
          </a:ln>
        </p:spPr>
      </p:pic>
      <p:pic>
        <p:nvPicPr>
          <p:cNvPr id="1032" name="Picture 9"/>
          <p:cNvPicPr>
            <a:picLocks noChangeAspect="1"/>
          </p:cNvPicPr>
          <p:nvPr/>
        </p:nvPicPr>
        <p:blipFill>
          <a:blip r:embed="rId22"/>
          <a:srcRect b="23320"/>
          <a:stretch>
            <a:fillRect/>
          </a:stretch>
        </p:blipFill>
        <p:spPr bwMode="auto">
          <a:xfrm>
            <a:off x="8605838" y="6096000"/>
            <a:ext cx="993775" cy="762000"/>
          </a:xfrm>
          <a:prstGeom prst="rect">
            <a:avLst/>
          </a:prstGeom>
          <a:noFill/>
          <a:ln w="9525">
            <a:noFill/>
            <a:miter lim="800000"/>
            <a:headEnd/>
            <a:tailEnd/>
          </a:ln>
        </p:spPr>
      </p:pic>
      <p:sp>
        <p:nvSpPr>
          <p:cNvPr id="14" name="Rectangle 13"/>
          <p:cNvSpPr/>
          <p:nvPr/>
        </p:nvSpPr>
        <p:spPr>
          <a:xfrm>
            <a:off x="10437813"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34" name="Title Placeholder 1"/>
          <p:cNvSpPr>
            <a:spLocks noGrp="1"/>
          </p:cNvSpPr>
          <p:nvPr>
            <p:ph type="title"/>
          </p:nvPr>
        </p:nvSpPr>
        <p:spPr bwMode="auto">
          <a:xfrm>
            <a:off x="646113" y="452438"/>
            <a:ext cx="9404350" cy="14001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заголовка</a:t>
            </a:r>
            <a:endParaRPr lang="en-US" smtClean="0"/>
          </a:p>
        </p:txBody>
      </p:sp>
      <p:sp>
        <p:nvSpPr>
          <p:cNvPr id="1035" name="Text Placeholder 2"/>
          <p:cNvSpPr>
            <a:spLocks noGrp="1"/>
          </p:cNvSpPr>
          <p:nvPr>
            <p:ph type="body" idx="1"/>
          </p:nvPr>
        </p:nvSpPr>
        <p:spPr bwMode="auto">
          <a:xfrm>
            <a:off x="1103313" y="2052638"/>
            <a:ext cx="8947150" cy="41957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rot="5400000">
            <a:off x="10155238" y="1790700"/>
            <a:ext cx="990600" cy="304800"/>
          </a:xfrm>
          <a:prstGeom prst="rect">
            <a:avLst/>
          </a:prstGeom>
        </p:spPr>
        <p:txBody>
          <a:bodyPr vert="horz" lIns="91440" tIns="45720" rIns="91440" bIns="45720" rtlCol="0" anchor="t"/>
          <a:lstStyle>
            <a:lvl1pPr algn="l" fontAlgn="auto">
              <a:spcBef>
                <a:spcPts val="0"/>
              </a:spcBef>
              <a:spcAft>
                <a:spcPts val="0"/>
              </a:spcAft>
              <a:defRPr sz="1100" b="0" i="0" smtClean="0">
                <a:solidFill>
                  <a:schemeClr val="tx1">
                    <a:tint val="75000"/>
                    <a:alpha val="60000"/>
                  </a:schemeClr>
                </a:solidFill>
                <a:latin typeface="+mn-lt"/>
                <a:cs typeface="+mn-cs"/>
              </a:defRPr>
            </a:lvl1pPr>
          </a:lstStyle>
          <a:p>
            <a:pPr>
              <a:defRPr/>
            </a:pPr>
            <a:fld id="{C4BB5F18-FF39-45AF-A56B-8AD3E898EEA0}" type="datetimeFigureOut">
              <a:rPr lang="ru-RU"/>
              <a:pPr>
                <a:defRPr/>
              </a:pPr>
              <a:t>16.02.2021</a:t>
            </a:fld>
            <a:endParaRPr lang="ru-RU"/>
          </a:p>
        </p:txBody>
      </p:sp>
      <p:sp>
        <p:nvSpPr>
          <p:cNvPr id="5" name="Footer Placeholder 4"/>
          <p:cNvSpPr>
            <a:spLocks noGrp="1"/>
          </p:cNvSpPr>
          <p:nvPr>
            <p:ph type="ftr" sz="quarter" idx="3"/>
          </p:nvPr>
        </p:nvSpPr>
        <p:spPr>
          <a:xfrm rot="5400000">
            <a:off x="8951118" y="3225007"/>
            <a:ext cx="3859213" cy="304800"/>
          </a:xfrm>
          <a:prstGeom prst="rect">
            <a:avLst/>
          </a:prstGeom>
        </p:spPr>
        <p:txBody>
          <a:bodyPr vert="horz" lIns="91440" tIns="45720" rIns="91440" bIns="45720" rtlCol="0" anchor="b"/>
          <a:lstStyle>
            <a:lvl1pPr algn="l" fontAlgn="auto">
              <a:spcBef>
                <a:spcPts val="0"/>
              </a:spcBef>
              <a:spcAft>
                <a:spcPts val="0"/>
              </a:spcAft>
              <a:defRPr sz="1100" b="0" i="0">
                <a:solidFill>
                  <a:schemeClr val="tx1">
                    <a:tint val="75000"/>
                    <a:alpha val="60000"/>
                  </a:schemeClr>
                </a:solidFill>
                <a:latin typeface="+mn-lt"/>
                <a:cs typeface="+mn-cs"/>
              </a:defRPr>
            </a:lvl1pPr>
          </a:lstStyle>
          <a:p>
            <a:pPr>
              <a:defRPr/>
            </a:pPr>
            <a:endParaRPr lang="ru-RU"/>
          </a:p>
        </p:txBody>
      </p:sp>
      <p:sp>
        <p:nvSpPr>
          <p:cNvPr id="6" name="Slide Number Placeholder 5"/>
          <p:cNvSpPr>
            <a:spLocks noGrp="1"/>
          </p:cNvSpPr>
          <p:nvPr>
            <p:ph type="sldNum" sz="quarter" idx="4"/>
          </p:nvPr>
        </p:nvSpPr>
        <p:spPr bwMode="gray">
          <a:xfrm>
            <a:off x="10352088" y="295275"/>
            <a:ext cx="838200" cy="768350"/>
          </a:xfrm>
          <a:prstGeom prst="rect">
            <a:avLst/>
          </a:prstGeom>
        </p:spPr>
        <p:txBody>
          <a:bodyPr vert="horz" lIns="91440" tIns="45720" rIns="91440" bIns="45720" rtlCol="0" anchor="b"/>
          <a:lstStyle>
            <a:lvl1pPr algn="ctr" fontAlgn="auto">
              <a:spcBef>
                <a:spcPts val="0"/>
              </a:spcBef>
              <a:spcAft>
                <a:spcPts val="0"/>
              </a:spcAft>
              <a:defRPr sz="2800" b="0" i="0" smtClean="0">
                <a:solidFill>
                  <a:schemeClr val="tx1">
                    <a:tint val="75000"/>
                  </a:schemeClr>
                </a:solidFill>
                <a:latin typeface="+mn-lt"/>
                <a:cs typeface="+mn-cs"/>
              </a:defRPr>
            </a:lvl1pPr>
          </a:lstStyle>
          <a:p>
            <a:pPr>
              <a:defRPr/>
            </a:pPr>
            <a:fld id="{1B192AC0-F4FC-4C79-B9E9-450F8B6F5F1D}" type="slidenum">
              <a:rPr lang="ru-RU"/>
              <a:pPr>
                <a:defRPr/>
              </a:pPr>
              <a:t>‹#›</a:t>
            </a:fld>
            <a:endParaRPr lang="ru-RU"/>
          </a:p>
        </p:txBody>
      </p:sp>
    </p:spTree>
  </p:cSld>
  <p:clrMap bg1="dk1" tx1="lt1" bg2="dk2" tx2="lt2" accent1="accent1" accent2="accent2" accent3="accent3" accent4="accent4" accent5="accent5" accent6="accent6" hlink="hlink" folHlink="folHlink"/>
  <p:sldLayoutIdLst>
    <p:sldLayoutId id="2147483749" r:id="rId1"/>
    <p:sldLayoutId id="2147483748" r:id="rId2"/>
    <p:sldLayoutId id="2147483747" r:id="rId3"/>
    <p:sldLayoutId id="2147483746" r:id="rId4"/>
    <p:sldLayoutId id="2147483745" r:id="rId5"/>
    <p:sldLayoutId id="2147483744" r:id="rId6"/>
    <p:sldLayoutId id="2147483743" r:id="rId7"/>
    <p:sldLayoutId id="2147483742" r:id="rId8"/>
    <p:sldLayoutId id="2147483741" r:id="rId9"/>
    <p:sldLayoutId id="2147483740" r:id="rId10"/>
    <p:sldLayoutId id="2147483739" r:id="rId11"/>
    <p:sldLayoutId id="2147483750" r:id="rId12"/>
    <p:sldLayoutId id="2147483738" r:id="rId13"/>
    <p:sldLayoutId id="2147483751" r:id="rId14"/>
    <p:sldLayoutId id="2147483752" r:id="rId15"/>
    <p:sldLayoutId id="2147483737" r:id="rId16"/>
    <p:sldLayoutId id="2147483736" r:id="rId17"/>
  </p:sldLayoutIdLst>
  <p:txStyles>
    <p:titleStyle>
      <a:lvl1pPr algn="l" defTabSz="457200" rtl="0" fontAlgn="base">
        <a:spcBef>
          <a:spcPct val="0"/>
        </a:spcBef>
        <a:spcAft>
          <a:spcPct val="0"/>
        </a:spcAft>
        <a:defRPr sz="4200" kern="1200">
          <a:solidFill>
            <a:schemeClr val="tx2"/>
          </a:solidFill>
          <a:latin typeface="+mj-lt"/>
          <a:ea typeface="+mj-ea"/>
          <a:cs typeface="+mj-cs"/>
        </a:defRPr>
      </a:lvl1pPr>
      <a:lvl2pPr algn="l" defTabSz="457200" rtl="0" fontAlgn="base">
        <a:spcBef>
          <a:spcPct val="0"/>
        </a:spcBef>
        <a:spcAft>
          <a:spcPct val="0"/>
        </a:spcAft>
        <a:defRPr sz="4200">
          <a:solidFill>
            <a:schemeClr val="tx2"/>
          </a:solidFill>
          <a:latin typeface="Century Gothic" pitchFamily="34" charset="0"/>
        </a:defRPr>
      </a:lvl2pPr>
      <a:lvl3pPr algn="l" defTabSz="457200" rtl="0" fontAlgn="base">
        <a:spcBef>
          <a:spcPct val="0"/>
        </a:spcBef>
        <a:spcAft>
          <a:spcPct val="0"/>
        </a:spcAft>
        <a:defRPr sz="4200">
          <a:solidFill>
            <a:schemeClr val="tx2"/>
          </a:solidFill>
          <a:latin typeface="Century Gothic" pitchFamily="34" charset="0"/>
        </a:defRPr>
      </a:lvl3pPr>
      <a:lvl4pPr algn="l" defTabSz="457200" rtl="0" fontAlgn="base">
        <a:spcBef>
          <a:spcPct val="0"/>
        </a:spcBef>
        <a:spcAft>
          <a:spcPct val="0"/>
        </a:spcAft>
        <a:defRPr sz="4200">
          <a:solidFill>
            <a:schemeClr val="tx2"/>
          </a:solidFill>
          <a:latin typeface="Century Gothic" pitchFamily="34" charset="0"/>
        </a:defRPr>
      </a:lvl4pPr>
      <a:lvl5pPr algn="l" defTabSz="457200" rtl="0" fontAlgn="base">
        <a:spcBef>
          <a:spcPct val="0"/>
        </a:spcBef>
        <a:spcAft>
          <a:spcPct val="0"/>
        </a:spcAft>
        <a:defRPr sz="4200">
          <a:solidFill>
            <a:schemeClr val="tx2"/>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rgbClr val="8AD0D6"/>
        </a:buClr>
        <a:buSzPct val="80000"/>
        <a:buFont typeface="Wingdings 3" pitchFamily="18" charset="2"/>
        <a:buChar char=""/>
        <a:defRPr sz="2000" kern="1200">
          <a:solidFill>
            <a:schemeClr val="tx1"/>
          </a:solidFill>
          <a:latin typeface="+mj-lt"/>
          <a:ea typeface="+mj-ea"/>
          <a:cs typeface="+mj-cs"/>
        </a:defRPr>
      </a:lvl1pPr>
      <a:lvl2pPr marL="742950" indent="-285750" algn="l" defTabSz="457200" rtl="0" fontAlgn="base">
        <a:spcBef>
          <a:spcPts val="1000"/>
        </a:spcBef>
        <a:spcAft>
          <a:spcPct val="0"/>
        </a:spcAft>
        <a:buClr>
          <a:srgbClr val="8AD0D6"/>
        </a:buClr>
        <a:buSzPct val="80000"/>
        <a:buFont typeface="Wingdings 3" pitchFamily="18" charset="2"/>
        <a:buChar char=""/>
        <a:defRPr kern="1200">
          <a:solidFill>
            <a:schemeClr val="tx1"/>
          </a:solidFill>
          <a:latin typeface="+mj-lt"/>
          <a:ea typeface="+mj-ea"/>
          <a:cs typeface="+mj-cs"/>
        </a:defRPr>
      </a:lvl2pPr>
      <a:lvl3pPr marL="1143000" indent="-228600" algn="l" defTabSz="457200" rtl="0" fontAlgn="base">
        <a:spcBef>
          <a:spcPts val="1000"/>
        </a:spcBef>
        <a:spcAft>
          <a:spcPct val="0"/>
        </a:spcAft>
        <a:buClr>
          <a:srgbClr val="8AD0D6"/>
        </a:buClr>
        <a:buSzPct val="80000"/>
        <a:buFont typeface="Wingdings 3" pitchFamily="18" charset="2"/>
        <a:buChar char=""/>
        <a:defRPr sz="1600" kern="1200">
          <a:solidFill>
            <a:schemeClr val="tx1"/>
          </a:solidFill>
          <a:latin typeface="+mj-lt"/>
          <a:ea typeface="+mj-ea"/>
          <a:cs typeface="+mj-cs"/>
        </a:defRPr>
      </a:lvl3pPr>
      <a:lvl4pPr marL="1600200" indent="-228600" algn="l" defTabSz="457200" rtl="0" fontAlgn="base">
        <a:spcBef>
          <a:spcPts val="1000"/>
        </a:spcBef>
        <a:spcAft>
          <a:spcPct val="0"/>
        </a:spcAft>
        <a:buClr>
          <a:srgbClr val="8AD0D6"/>
        </a:buClr>
        <a:buSzPct val="80000"/>
        <a:buFont typeface="Wingdings 3" pitchFamily="18" charset="2"/>
        <a:buChar char=""/>
        <a:defRPr sz="1400" kern="1200">
          <a:solidFill>
            <a:schemeClr val="tx1"/>
          </a:solidFill>
          <a:latin typeface="+mj-lt"/>
          <a:ea typeface="+mj-ea"/>
          <a:cs typeface="+mj-cs"/>
        </a:defRPr>
      </a:lvl4pPr>
      <a:lvl5pPr marL="2057400" indent="-228600" algn="l" defTabSz="457200" rtl="0" fontAlgn="base">
        <a:spcBef>
          <a:spcPts val="1000"/>
        </a:spcBef>
        <a:spcAft>
          <a:spcPct val="0"/>
        </a:spcAft>
        <a:buClr>
          <a:srgbClr val="8AD0D6"/>
        </a:buClr>
        <a:buSzPct val="80000"/>
        <a:buFont typeface="Wingdings 3" pitchFamily="18" charset="2"/>
        <a:buChar char=""/>
        <a:defRPr sz="140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Заголовок 1"/>
          <p:cNvSpPr>
            <a:spLocks noGrp="1"/>
          </p:cNvSpPr>
          <p:nvPr>
            <p:ph type="ctrTitle"/>
          </p:nvPr>
        </p:nvSpPr>
        <p:spPr>
          <a:xfrm>
            <a:off x="992188" y="1090613"/>
            <a:ext cx="10113962" cy="1903412"/>
          </a:xfrm>
        </p:spPr>
        <p:txBody>
          <a:bodyPr/>
          <a:lstStyle/>
          <a:p>
            <a:pPr algn="ctr"/>
            <a:r>
              <a:rPr lang="ru-RU" sz="5400" b="1" smtClean="0">
                <a:solidFill>
                  <a:schemeClr val="tx1"/>
                </a:solidFill>
                <a:latin typeface="Times New Roman" pitchFamily="18" charset="0"/>
                <a:cs typeface="Times New Roman" pitchFamily="18" charset="0"/>
              </a:rPr>
              <a:t>Тема 9.  Особенности взаимодействия с клиентами</a:t>
            </a:r>
            <a:r>
              <a:rPr lang="ru-RU" b="1" smtClean="0"/>
              <a:t/>
            </a:r>
            <a:br>
              <a:rPr lang="ru-RU" b="1" smtClean="0"/>
            </a:br>
            <a:endParaRPr lang="ru-RU" smtClean="0"/>
          </a:p>
        </p:txBody>
      </p:sp>
      <p:sp>
        <p:nvSpPr>
          <p:cNvPr id="3" name="Подзаголовок 2"/>
          <p:cNvSpPr>
            <a:spLocks noGrp="1"/>
          </p:cNvSpPr>
          <p:nvPr>
            <p:ph type="subTitle" idx="1"/>
          </p:nvPr>
        </p:nvSpPr>
        <p:spPr>
          <a:xfrm>
            <a:off x="512763" y="2316163"/>
            <a:ext cx="11072812" cy="4114800"/>
          </a:xfrm>
        </p:spPr>
        <p:txBody>
          <a:bodyPr rtlCol="0">
            <a:normAutofit/>
          </a:bodyPr>
          <a:lstStyle/>
          <a:p>
            <a:pPr algn="just" fontAlgn="auto">
              <a:lnSpc>
                <a:spcPct val="120000"/>
              </a:lnSpc>
              <a:spcAft>
                <a:spcPts val="0"/>
              </a:spcAft>
              <a:buClr>
                <a:schemeClr val="bg2">
                  <a:lumMod val="40000"/>
                  <a:lumOff val="60000"/>
                </a:schemeClr>
              </a:buClr>
              <a:buFont typeface="Wingdings 3" charset="2"/>
              <a:buNone/>
              <a:defRPr/>
            </a:pPr>
            <a:r>
              <a:rPr lang="ru-RU" sz="2400" b="1" dirty="0">
                <a:solidFill>
                  <a:schemeClr val="tx1"/>
                </a:solidFill>
                <a:latin typeface="Times New Roman" panose="02020603050405020304" pitchFamily="18" charset="0"/>
                <a:cs typeface="Times New Roman" panose="02020603050405020304" pitchFamily="18" charset="0"/>
              </a:rPr>
              <a:t>1. Поведение сотрудников, отвечающее требованиям клиентов.</a:t>
            </a:r>
          </a:p>
          <a:p>
            <a:pPr algn="just" fontAlgn="auto">
              <a:lnSpc>
                <a:spcPct val="120000"/>
              </a:lnSpc>
              <a:spcAft>
                <a:spcPts val="0"/>
              </a:spcAft>
              <a:buClr>
                <a:schemeClr val="bg2">
                  <a:lumMod val="40000"/>
                  <a:lumOff val="60000"/>
                </a:schemeClr>
              </a:buClr>
              <a:buFont typeface="Wingdings 3" charset="2"/>
              <a:buNone/>
              <a:defRPr/>
            </a:pPr>
            <a:r>
              <a:rPr lang="ru-RU" sz="2400" b="1" dirty="0">
                <a:solidFill>
                  <a:schemeClr val="tx1"/>
                </a:solidFill>
                <a:latin typeface="Times New Roman" panose="02020603050405020304" pitchFamily="18" charset="0"/>
                <a:cs typeface="Times New Roman" panose="02020603050405020304" pitchFamily="18" charset="0"/>
              </a:rPr>
              <a:t>2. Условия адаптации к клиентам.</a:t>
            </a:r>
          </a:p>
          <a:p>
            <a:pPr algn="just" fontAlgn="auto">
              <a:lnSpc>
                <a:spcPct val="120000"/>
              </a:lnSpc>
              <a:spcAft>
                <a:spcPts val="0"/>
              </a:spcAft>
              <a:buClr>
                <a:schemeClr val="bg2">
                  <a:lumMod val="40000"/>
                  <a:lumOff val="60000"/>
                </a:schemeClr>
              </a:buClr>
              <a:buFont typeface="Wingdings 3" charset="2"/>
              <a:buNone/>
              <a:defRPr/>
            </a:pPr>
            <a:r>
              <a:rPr lang="ru-RU" sz="2400" b="1" dirty="0">
                <a:solidFill>
                  <a:schemeClr val="tx1"/>
                </a:solidFill>
                <a:latin typeface="Times New Roman" panose="02020603050405020304" pitchFamily="18" charset="0"/>
                <a:cs typeface="Times New Roman" panose="02020603050405020304" pitchFamily="18" charset="0"/>
              </a:rPr>
              <a:t>3. Отношение к работе c ориентацией на клиента.</a:t>
            </a:r>
          </a:p>
          <a:p>
            <a:pPr algn="just" fontAlgn="auto">
              <a:lnSpc>
                <a:spcPct val="120000"/>
              </a:lnSpc>
              <a:spcAft>
                <a:spcPts val="0"/>
              </a:spcAft>
              <a:buClr>
                <a:schemeClr val="bg2">
                  <a:lumMod val="40000"/>
                  <a:lumOff val="60000"/>
                </a:schemeClr>
              </a:buClr>
              <a:buFont typeface="Wingdings 3" charset="2"/>
              <a:buNone/>
              <a:defRPr/>
            </a:pPr>
            <a:r>
              <a:rPr lang="ru-RU" sz="2400" b="1" dirty="0">
                <a:solidFill>
                  <a:schemeClr val="tx1"/>
                </a:solidFill>
                <a:latin typeface="Times New Roman" panose="02020603050405020304" pitchFamily="18" charset="0"/>
                <a:cs typeface="Times New Roman" panose="02020603050405020304" pitchFamily="18" charset="0"/>
              </a:rPr>
              <a:t>4. Вербальная и невербальная коммуникации во взаимодействии c клиентами.</a:t>
            </a:r>
          </a:p>
          <a:p>
            <a:pPr algn="just" fontAlgn="auto">
              <a:lnSpc>
                <a:spcPct val="120000"/>
              </a:lnSpc>
              <a:spcAft>
                <a:spcPts val="0"/>
              </a:spcAft>
              <a:buClr>
                <a:schemeClr val="bg2">
                  <a:lumMod val="40000"/>
                  <a:lumOff val="60000"/>
                </a:schemeClr>
              </a:buClr>
              <a:buFont typeface="Wingdings 3" charset="2"/>
              <a:buNone/>
              <a:defRPr/>
            </a:pPr>
            <a:r>
              <a:rPr lang="ru-RU" sz="2400" b="1" dirty="0">
                <a:solidFill>
                  <a:schemeClr val="tx1"/>
                </a:solidFill>
                <a:latin typeface="Times New Roman" panose="02020603050405020304" pitchFamily="18" charset="0"/>
                <a:cs typeface="Times New Roman" panose="02020603050405020304" pitchFamily="18" charset="0"/>
              </a:rPr>
              <a:t>5. Коммуникации c клиентами в критических ситуациях.</a:t>
            </a:r>
          </a:p>
          <a:p>
            <a:pPr fontAlgn="auto">
              <a:spcAft>
                <a:spcPts val="0"/>
              </a:spcAft>
              <a:buClr>
                <a:schemeClr val="bg2">
                  <a:lumMod val="40000"/>
                  <a:lumOff val="60000"/>
                </a:schemeClr>
              </a:buClr>
              <a:buFont typeface="Wingdings 3" charset="2"/>
              <a:buNone/>
              <a:defRPr/>
            </a:pPr>
            <a:endParaRPr lang="ru-RU"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39725" y="1106488"/>
            <a:ext cx="11547475" cy="5618162"/>
          </a:xfrm>
        </p:spPr>
        <p:txBody>
          <a:bodyPr rtlCol="0">
            <a:normAutofit/>
          </a:bodyPr>
          <a:lstStyle/>
          <a:p>
            <a:pPr marL="0" indent="0" algn="just" fontAlgn="auto">
              <a:lnSpc>
                <a:spcPct val="150000"/>
              </a:lnSpc>
              <a:spcAft>
                <a:spcPts val="0"/>
              </a:spcAft>
              <a:buClr>
                <a:schemeClr val="bg2">
                  <a:lumMod val="40000"/>
                  <a:lumOff val="60000"/>
                </a:schemeClr>
              </a:buClr>
              <a:buFont typeface="Wingdings 3" charset="2"/>
              <a:buNone/>
              <a:defRPr/>
            </a:pPr>
            <a:r>
              <a:rPr lang="ru-RU" sz="2400" dirty="0" smtClean="0">
                <a:latin typeface="Times New Roman" panose="02020603050405020304" pitchFamily="18" charset="0"/>
                <a:cs typeface="Times New Roman" panose="02020603050405020304" pitchFamily="18" charset="0"/>
              </a:rPr>
              <a:t>	В </a:t>
            </a:r>
            <a:r>
              <a:rPr lang="ru-RU" sz="2400" dirty="0">
                <a:latin typeface="Times New Roman" panose="02020603050405020304" pitchFamily="18" charset="0"/>
                <a:cs typeface="Times New Roman" panose="02020603050405020304" pitchFamily="18" charset="0"/>
              </a:rPr>
              <a:t>основе попытки побудить сотрудников к поведению, отвечающему требованиям клиентов, лежит грубая ошибка мышления: становятся целью материальные средства, прибыль предприятия. Более того, нужно спрашивать у себя, зачем нужна прибыль предприятию. Если отношение имеет ориентацию на клиента, то это приведет к следующему размышлению:  предприятию нужна прибыль для дальнейшего существования. Оно должно существовать дальше, для того чтобы выполнить свою миссию. Миссия предприятия с ориентацией на клиента заключается в удовлетворении потребностей клиентов</a:t>
            </a:r>
            <a:r>
              <a:rPr lang="ru-RU" sz="2400" dirty="0" smtClean="0">
                <a:latin typeface="Times New Roman" panose="02020603050405020304" pitchFamily="18" charset="0"/>
                <a:cs typeface="Times New Roman" panose="02020603050405020304" pitchFamily="18" charset="0"/>
              </a:rPr>
              <a:t>!</a:t>
            </a:r>
          </a:p>
          <a:p>
            <a:pPr algn="just" fontAlgn="auto">
              <a:spcAft>
                <a:spcPts val="0"/>
              </a:spcAft>
              <a:buClr>
                <a:schemeClr val="bg2">
                  <a:lumMod val="40000"/>
                  <a:lumOff val="60000"/>
                </a:schemeClr>
              </a:buClr>
              <a:buFont typeface="Wingdings 3" charset="2"/>
              <a:buChar char=""/>
              <a:defRPr/>
            </a:pPr>
            <a:endParaRPr lang="ru-RU" sz="2400" dirty="0">
              <a:latin typeface="Times New Roman" panose="02020603050405020304" pitchFamily="18" charset="0"/>
              <a:cs typeface="Times New Roman" panose="02020603050405020304" pitchFamily="18" charset="0"/>
            </a:endParaRPr>
          </a:p>
          <a:p>
            <a:pPr marL="0" indent="0" algn="just" fontAlgn="auto">
              <a:spcAft>
                <a:spcPts val="0"/>
              </a:spcAft>
              <a:buClr>
                <a:schemeClr val="bg2">
                  <a:lumMod val="40000"/>
                  <a:lumOff val="60000"/>
                </a:schemeClr>
              </a:buClr>
              <a:buFont typeface="Wingdings 3" charset="2"/>
              <a:buNone/>
              <a:defRPr/>
            </a:pPr>
            <a:r>
              <a:rPr lang="ru-RU" sz="2400" dirty="0" smtClean="0">
                <a:latin typeface="Times New Roman" panose="02020603050405020304" pitchFamily="18" charset="0"/>
                <a:cs typeface="Times New Roman" panose="02020603050405020304" pitchFamily="18" charset="0"/>
              </a:rPr>
              <a:t>	</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Объект 2"/>
          <p:cNvSpPr>
            <a:spLocks noGrp="1"/>
          </p:cNvSpPr>
          <p:nvPr>
            <p:ph idx="1"/>
          </p:nvPr>
        </p:nvSpPr>
        <p:spPr>
          <a:xfrm>
            <a:off x="457200" y="785813"/>
            <a:ext cx="11282363" cy="5938837"/>
          </a:xfrm>
        </p:spPr>
        <p:txBody>
          <a:bodyPr/>
          <a:lstStyle/>
          <a:p>
            <a:pPr marL="0" indent="0" algn="just">
              <a:lnSpc>
                <a:spcPct val="150000"/>
              </a:lnSpc>
              <a:buFont typeface="Wingdings 3" pitchFamily="18" charset="2"/>
              <a:buNone/>
            </a:pPr>
            <a:r>
              <a:rPr lang="ru-RU" sz="2400" smtClean="0">
                <a:latin typeface="Times New Roman" pitchFamily="18" charset="0"/>
                <a:cs typeface="Times New Roman" pitchFamily="18" charset="0"/>
              </a:rPr>
              <a:t>	Конечно, предприятие должно получать прибыль, но прибыль - это не самоцель. Цель - это предоставление хороших товаров и услуг, необходимых клиентам. Удовлетворяя потребности клиентов, предприятие может получать прибыль. Она нужна предприятию для того, чтобы оно в дальнейшем могло предоставлять необходимые товары и услуги и постоянно совершенствовать их. Если ему это удастся, то оно сможет и в будущем получать прибыль, которая снова послужит миссии предприятия и так постоянно. </a:t>
            </a:r>
          </a:p>
          <a:p>
            <a:pPr marL="0" indent="0" algn="just">
              <a:lnSpc>
                <a:spcPct val="150000"/>
              </a:lnSpc>
              <a:buFont typeface="Wingdings 3" pitchFamily="18" charset="2"/>
              <a:buNone/>
            </a:pPr>
            <a:r>
              <a:rPr lang="ru-RU" sz="2400" smtClean="0">
                <a:latin typeface="Times New Roman" pitchFamily="18" charset="0"/>
                <a:cs typeface="Times New Roman" pitchFamily="18" charset="0"/>
              </a:rPr>
              <a:t>	Если управление будет руководствоваться таким ходом мыслей, претворит его в жизнь в своем поведении и передаст его сотрудникам, то сотрудники быстрее смогут сформировать отношение, отвечающее требованиям клиентов.</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74675" y="1519238"/>
            <a:ext cx="11209338" cy="2994025"/>
          </a:xfrm>
        </p:spPr>
        <p:txBody>
          <a:bodyPr rtlCol="0">
            <a:noAutofit/>
          </a:bodyPr>
          <a:lstStyle/>
          <a:p>
            <a:pPr marL="0" indent="0" algn="just" fontAlgn="auto">
              <a:lnSpc>
                <a:spcPct val="150000"/>
              </a:lnSpc>
              <a:spcAft>
                <a:spcPts val="0"/>
              </a:spcAft>
              <a:buClr>
                <a:schemeClr val="bg2">
                  <a:lumMod val="40000"/>
                  <a:lumOff val="60000"/>
                </a:schemeClr>
              </a:buClr>
              <a:buFont typeface="Wingdings 3" charset="2"/>
              <a:buNone/>
              <a:defRPr/>
            </a:pPr>
            <a:r>
              <a:rPr lang="ru-RU" sz="2800" dirty="0">
                <a:latin typeface="Times New Roman" panose="02020603050405020304" pitchFamily="18" charset="0"/>
                <a:cs typeface="Times New Roman" panose="02020603050405020304" pitchFamily="18" charset="0"/>
              </a:rPr>
              <a:t>Остается еще третий компонент отношения к работе с ориентацией на клиентов. Если представление о работе с клиентами вызывает положительные эмоции и есть твердое убеждение, что клиенты имеют право требовать хорошее обслуживание, то возникает готовность вести себя с ориентацией на клиента. Это тесно связано с личностью сотрудника.</a:t>
            </a:r>
          </a:p>
          <a:p>
            <a:pPr fontAlgn="auto">
              <a:spcAft>
                <a:spcPts val="0"/>
              </a:spcAft>
              <a:buClr>
                <a:schemeClr val="bg2">
                  <a:lumMod val="40000"/>
                  <a:lumOff val="60000"/>
                </a:schemeClr>
              </a:buClr>
              <a:buFont typeface="Wingdings 3" charset="2"/>
              <a:buChar char=""/>
              <a:defRPr/>
            </a:pPr>
            <a:endParaRPr lang="ru-RU"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Заголовок 1"/>
          <p:cNvSpPr>
            <a:spLocks noGrp="1"/>
          </p:cNvSpPr>
          <p:nvPr>
            <p:ph type="title"/>
          </p:nvPr>
        </p:nvSpPr>
        <p:spPr>
          <a:xfrm>
            <a:off x="1455738" y="117475"/>
            <a:ext cx="9404350" cy="1401763"/>
          </a:xfrm>
        </p:spPr>
        <p:txBody>
          <a:bodyPr/>
          <a:lstStyle/>
          <a:p>
            <a:pPr algn="ctr"/>
            <a:r>
              <a:rPr lang="ru-RU" b="1" smtClean="0">
                <a:latin typeface="Times New Roman" pitchFamily="18" charset="0"/>
                <a:cs typeface="Times New Roman" pitchFamily="18" charset="0"/>
              </a:rPr>
              <a:t>4.  Вербальная коммуникация во взаимодействии c клиентами</a:t>
            </a:r>
            <a:r>
              <a:rPr lang="ru-RU" b="1" smtClean="0"/>
              <a:t/>
            </a:r>
            <a:br>
              <a:rPr lang="ru-RU" b="1" smtClean="0"/>
            </a:br>
            <a:endParaRPr lang="ru-RU" smtClean="0"/>
          </a:p>
        </p:txBody>
      </p:sp>
      <p:sp>
        <p:nvSpPr>
          <p:cNvPr id="3" name="Объект 2"/>
          <p:cNvSpPr>
            <a:spLocks noGrp="1"/>
          </p:cNvSpPr>
          <p:nvPr>
            <p:ph idx="1"/>
          </p:nvPr>
        </p:nvSpPr>
        <p:spPr>
          <a:xfrm>
            <a:off x="265113" y="1665288"/>
            <a:ext cx="11549062" cy="5026025"/>
          </a:xfrm>
        </p:spPr>
        <p:txBody>
          <a:bodyPr rtlCol="0">
            <a:normAutofit lnSpcReduction="10000"/>
          </a:bodyPr>
          <a:lstStyle/>
          <a:p>
            <a:pPr marL="0" indent="0" algn="just" fontAlgn="auto">
              <a:lnSpc>
                <a:spcPct val="150000"/>
              </a:lnSpc>
              <a:spcAft>
                <a:spcPts val="0"/>
              </a:spcAft>
              <a:buClr>
                <a:schemeClr val="bg2">
                  <a:lumMod val="40000"/>
                  <a:lumOff val="60000"/>
                </a:schemeClr>
              </a:buClr>
              <a:buFont typeface="Wingdings 3" charset="2"/>
              <a:buNone/>
              <a:defRPr/>
            </a:pPr>
            <a:r>
              <a:rPr lang="ru-RU" sz="2400" dirty="0" smtClean="0">
                <a:latin typeface="Times New Roman" panose="02020603050405020304" pitchFamily="18" charset="0"/>
                <a:cs typeface="Times New Roman" panose="02020603050405020304" pitchFamily="18" charset="0"/>
              </a:rPr>
              <a:t>	Соответствующее </a:t>
            </a:r>
            <a:r>
              <a:rPr lang="ru-RU" sz="2400" dirty="0">
                <a:latin typeface="Times New Roman" panose="02020603050405020304" pitchFamily="18" charset="0"/>
                <a:cs typeface="Times New Roman" panose="02020603050405020304" pitchFamily="18" charset="0"/>
              </a:rPr>
              <a:t>социальное поведение выражается в процессе коммуникации с клиентом.</a:t>
            </a:r>
            <a:r>
              <a:rPr lang="ru-RU" sz="2400" b="1"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Коммуникация состоит из вербальных и невербальных компонентов.</a:t>
            </a:r>
          </a:p>
          <a:p>
            <a:pPr marL="0" indent="0" algn="just" fontAlgn="auto">
              <a:lnSpc>
                <a:spcPct val="150000"/>
              </a:lnSpc>
              <a:spcAft>
                <a:spcPts val="0"/>
              </a:spcAft>
              <a:buClr>
                <a:schemeClr val="bg2">
                  <a:lumMod val="40000"/>
                  <a:lumOff val="60000"/>
                </a:schemeClr>
              </a:buClr>
              <a:buFont typeface="Wingdings 3" charset="2"/>
              <a:buNone/>
              <a:defRPr/>
            </a:pPr>
            <a:r>
              <a:rPr lang="ru-RU" sz="2400" dirty="0" smtClean="0">
                <a:latin typeface="Times New Roman" panose="02020603050405020304" pitchFamily="18" charset="0"/>
                <a:cs typeface="Times New Roman" panose="02020603050405020304" pitchFamily="18" charset="0"/>
              </a:rPr>
              <a:t>	Вербальная </a:t>
            </a:r>
            <a:r>
              <a:rPr lang="ru-RU" sz="2400" dirty="0">
                <a:latin typeface="Times New Roman" panose="02020603050405020304" pitchFamily="18" charset="0"/>
                <a:cs typeface="Times New Roman" panose="02020603050405020304" pitchFamily="18" charset="0"/>
              </a:rPr>
              <a:t>коммуникация, переговоры с клиентом обеспечивают наиболее эффективную согласованность: сотрудник и клиент обмениваются сообщениями с целью решения проблемы клиента. Предпосылкой поведения, отвечающего требованиям клиентов, является то, что сотрудник может вести переговоры соответствующим образом. Это кажется простым, но при подробном рассмотрении проявляются некоторые трудности: одно и то же сообщение может быть отправлено и воспринято в четырех разных значениях.</a:t>
            </a:r>
          </a:p>
          <a:p>
            <a:pPr fontAlgn="auto">
              <a:spcAft>
                <a:spcPts val="0"/>
              </a:spcAft>
              <a:buClr>
                <a:schemeClr val="bg2">
                  <a:lumMod val="40000"/>
                  <a:lumOff val="60000"/>
                </a:schemeClr>
              </a:buClr>
              <a:buFont typeface="Wingdings 3" charset="2"/>
              <a:buChar char=""/>
              <a:defRPr/>
            </a:pP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16050" y="1008063"/>
            <a:ext cx="9858375" cy="5599112"/>
          </a:xfrm>
        </p:spPr>
        <p:txBody>
          <a:bodyPr rtlCol="0">
            <a:normAutofit/>
          </a:bodyPr>
          <a:lstStyle/>
          <a:p>
            <a:pPr marL="0" indent="0" fontAlgn="auto">
              <a:lnSpc>
                <a:spcPct val="150000"/>
              </a:lnSpc>
              <a:spcAft>
                <a:spcPts val="0"/>
              </a:spcAft>
              <a:buClr>
                <a:schemeClr val="bg2">
                  <a:lumMod val="40000"/>
                  <a:lumOff val="60000"/>
                </a:schemeClr>
              </a:buClr>
              <a:buFont typeface="Wingdings 3" charset="2"/>
              <a:buNone/>
              <a:defRPr/>
            </a:pPr>
            <a:r>
              <a:rPr lang="ru-RU" sz="2800" b="1" dirty="0">
                <a:latin typeface="Times New Roman" panose="02020603050405020304" pitchFamily="18" charset="0"/>
                <a:cs typeface="Times New Roman" panose="02020603050405020304" pitchFamily="18" charset="0"/>
              </a:rPr>
              <a:t>Четыре значения сообщения:   </a:t>
            </a:r>
            <a:r>
              <a:rPr lang="ru-RU" sz="2800" dirty="0">
                <a:latin typeface="Times New Roman" panose="02020603050405020304" pitchFamily="18" charset="0"/>
                <a:cs typeface="Times New Roman" panose="02020603050405020304" pitchFamily="18" charset="0"/>
              </a:rPr>
              <a:t>     </a:t>
            </a:r>
          </a:p>
          <a:p>
            <a:pPr marL="0" indent="0" fontAlgn="auto">
              <a:lnSpc>
                <a:spcPct val="150000"/>
              </a:lnSpc>
              <a:spcAft>
                <a:spcPts val="0"/>
              </a:spcAft>
              <a:buClr>
                <a:schemeClr val="bg2">
                  <a:lumMod val="40000"/>
                  <a:lumOff val="60000"/>
                </a:schemeClr>
              </a:buClr>
              <a:buFont typeface="Wingdings 3" charset="2"/>
              <a:buNone/>
              <a:defRPr/>
            </a:pPr>
            <a:r>
              <a:rPr lang="ru-RU" sz="2800" dirty="0">
                <a:latin typeface="Times New Roman" panose="02020603050405020304" pitchFamily="18" charset="0"/>
                <a:cs typeface="Times New Roman" panose="02020603050405020304" pitchFamily="18" charset="0"/>
              </a:rPr>
              <a:t>- </a:t>
            </a:r>
            <a:r>
              <a:rPr lang="ru-RU" sz="2800" i="1" dirty="0">
                <a:latin typeface="Times New Roman" panose="02020603050405020304" pitchFamily="18" charset="0"/>
                <a:cs typeface="Times New Roman" panose="02020603050405020304" pitchFamily="18" charset="0"/>
              </a:rPr>
              <a:t>Факт </a:t>
            </a:r>
            <a:r>
              <a:rPr lang="ru-RU" sz="2800" dirty="0">
                <a:latin typeface="Times New Roman" panose="02020603050405020304" pitchFamily="18" charset="0"/>
                <a:cs typeface="Times New Roman" panose="02020603050405020304" pitchFamily="18" charset="0"/>
              </a:rPr>
              <a:t>описывает содержание сообщения;    </a:t>
            </a:r>
          </a:p>
          <a:p>
            <a:pPr marL="0" indent="0" fontAlgn="auto">
              <a:lnSpc>
                <a:spcPct val="150000"/>
              </a:lnSpc>
              <a:spcAft>
                <a:spcPts val="0"/>
              </a:spcAft>
              <a:buClr>
                <a:schemeClr val="bg2">
                  <a:lumMod val="40000"/>
                  <a:lumOff val="60000"/>
                </a:schemeClr>
              </a:buClr>
              <a:buFont typeface="Wingdings 3" charset="2"/>
              <a:buNone/>
              <a:defRPr/>
            </a:pPr>
            <a:r>
              <a:rPr lang="ru-RU" sz="2800" dirty="0">
                <a:latin typeface="Times New Roman" panose="02020603050405020304" pitchFamily="18" charset="0"/>
                <a:cs typeface="Times New Roman" panose="02020603050405020304" pitchFamily="18" charset="0"/>
              </a:rPr>
              <a:t>- </a:t>
            </a:r>
            <a:r>
              <a:rPr lang="ru-RU" sz="2800" i="1" dirty="0">
                <a:latin typeface="Times New Roman" panose="02020603050405020304" pitchFamily="18" charset="0"/>
                <a:cs typeface="Times New Roman" panose="02020603050405020304" pitchFamily="18" charset="0"/>
              </a:rPr>
              <a:t>Выражение </a:t>
            </a:r>
            <a:r>
              <a:rPr lang="ru-RU" sz="2800" dirty="0">
                <a:latin typeface="Times New Roman" panose="02020603050405020304" pitchFamily="18" charset="0"/>
                <a:cs typeface="Times New Roman" panose="02020603050405020304" pitchFamily="18" charset="0"/>
              </a:rPr>
              <a:t>- душевную расположенность говорящего;</a:t>
            </a:r>
          </a:p>
          <a:p>
            <a:pPr marL="0" indent="0" fontAlgn="auto">
              <a:lnSpc>
                <a:spcPct val="150000"/>
              </a:lnSpc>
              <a:spcAft>
                <a:spcPts val="0"/>
              </a:spcAft>
              <a:buClr>
                <a:schemeClr val="bg2">
                  <a:lumMod val="40000"/>
                  <a:lumOff val="60000"/>
                </a:schemeClr>
              </a:buClr>
              <a:buFont typeface="Wingdings 3" charset="2"/>
              <a:buNone/>
              <a:defRPr/>
            </a:pPr>
            <a:r>
              <a:rPr lang="ru-RU" sz="2800" dirty="0">
                <a:latin typeface="Times New Roman" panose="02020603050405020304" pitchFamily="18" charset="0"/>
                <a:cs typeface="Times New Roman" panose="02020603050405020304" pitchFamily="18" charset="0"/>
              </a:rPr>
              <a:t>- </a:t>
            </a:r>
            <a:r>
              <a:rPr lang="ru-RU" sz="2800" i="1" dirty="0">
                <a:latin typeface="Times New Roman" panose="02020603050405020304" pitchFamily="18" charset="0"/>
                <a:cs typeface="Times New Roman" panose="02020603050405020304" pitchFamily="18" charset="0"/>
              </a:rPr>
              <a:t>Управление </a:t>
            </a:r>
            <a:r>
              <a:rPr lang="ru-RU" sz="2800" dirty="0">
                <a:latin typeface="Times New Roman" panose="02020603050405020304" pitchFamily="18" charset="0"/>
                <a:cs typeface="Times New Roman" panose="02020603050405020304" pitchFamily="18" charset="0"/>
              </a:rPr>
              <a:t>- попытку управлять поведением реципиента;</a:t>
            </a:r>
          </a:p>
          <a:p>
            <a:pPr marL="0" indent="0" fontAlgn="auto">
              <a:lnSpc>
                <a:spcPct val="150000"/>
              </a:lnSpc>
              <a:spcAft>
                <a:spcPts val="0"/>
              </a:spcAft>
              <a:buClr>
                <a:schemeClr val="bg2">
                  <a:lumMod val="40000"/>
                  <a:lumOff val="60000"/>
                </a:schemeClr>
              </a:buClr>
              <a:buFont typeface="Wingdings 3" charset="2"/>
              <a:buNone/>
              <a:defRPr/>
            </a:pPr>
            <a:r>
              <a:rPr lang="ru-RU" sz="2800" dirty="0">
                <a:latin typeface="Times New Roman" panose="02020603050405020304" pitchFamily="18" charset="0"/>
                <a:cs typeface="Times New Roman" panose="02020603050405020304" pitchFamily="18" charset="0"/>
              </a:rPr>
              <a:t>- </a:t>
            </a:r>
            <a:r>
              <a:rPr lang="ru-RU" sz="2800" i="1" dirty="0">
                <a:latin typeface="Times New Roman" panose="02020603050405020304" pitchFamily="18" charset="0"/>
                <a:cs typeface="Times New Roman" panose="02020603050405020304" pitchFamily="18" charset="0"/>
              </a:rPr>
              <a:t>Атмосфера </a:t>
            </a:r>
            <a:r>
              <a:rPr lang="ru-RU" sz="2800" dirty="0">
                <a:latin typeface="Times New Roman" panose="02020603050405020304" pitchFamily="18" charset="0"/>
                <a:cs typeface="Times New Roman" panose="02020603050405020304" pitchFamily="18" charset="0"/>
              </a:rPr>
              <a:t>дает некоторую информацию об отношении собеседников.</a:t>
            </a:r>
          </a:p>
          <a:p>
            <a:pPr fontAlgn="auto">
              <a:spcAft>
                <a:spcPts val="0"/>
              </a:spcAft>
              <a:buClr>
                <a:schemeClr val="bg2">
                  <a:lumMod val="40000"/>
                  <a:lumOff val="60000"/>
                </a:schemeClr>
              </a:buClr>
              <a:buFont typeface="Wingdings 3" charset="2"/>
              <a:buChar char=""/>
              <a:defRPr/>
            </a:pPr>
            <a:endParaRPr lang="ru-RU"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Заголовок 1"/>
          <p:cNvSpPr>
            <a:spLocks noGrp="1"/>
          </p:cNvSpPr>
          <p:nvPr>
            <p:ph type="title"/>
          </p:nvPr>
        </p:nvSpPr>
        <p:spPr>
          <a:xfrm>
            <a:off x="1103313" y="363538"/>
            <a:ext cx="10231437" cy="1401762"/>
          </a:xfrm>
        </p:spPr>
        <p:txBody>
          <a:bodyPr/>
          <a:lstStyle/>
          <a:p>
            <a:pPr algn="ctr"/>
            <a:r>
              <a:rPr lang="ru-RU" b="1" smtClean="0">
                <a:latin typeface="Times New Roman" pitchFamily="18" charset="0"/>
                <a:cs typeface="Times New Roman" pitchFamily="18" charset="0"/>
              </a:rPr>
              <a:t>Характеристики вербального поведения, отвечающего требованиям клиента</a:t>
            </a:r>
            <a:r>
              <a:rPr lang="ru-RU" smtClean="0">
                <a:latin typeface="Times New Roman" pitchFamily="18" charset="0"/>
                <a:cs typeface="Times New Roman" pitchFamily="18" charset="0"/>
              </a:rPr>
              <a:t/>
            </a:r>
            <a:br>
              <a:rPr lang="ru-RU" smtClean="0">
                <a:latin typeface="Times New Roman" pitchFamily="18" charset="0"/>
                <a:cs typeface="Times New Roman" pitchFamily="18" charset="0"/>
              </a:rPr>
            </a:br>
            <a:endParaRPr lang="ru-RU" smtClean="0">
              <a:latin typeface="Times New Roman" pitchFamily="18" charset="0"/>
              <a:cs typeface="Times New Roman" pitchFamily="18" charset="0"/>
            </a:endParaRPr>
          </a:p>
        </p:txBody>
      </p:sp>
      <p:sp>
        <p:nvSpPr>
          <p:cNvPr id="33794" name="Объект 2"/>
          <p:cNvSpPr>
            <a:spLocks noGrp="1"/>
          </p:cNvSpPr>
          <p:nvPr>
            <p:ph idx="1"/>
          </p:nvPr>
        </p:nvSpPr>
        <p:spPr>
          <a:xfrm>
            <a:off x="192088" y="2065338"/>
            <a:ext cx="11784012" cy="4537075"/>
          </a:xfrm>
        </p:spPr>
        <p:txBody>
          <a:bodyPr/>
          <a:lstStyle/>
          <a:p>
            <a:pPr marL="0" indent="0" algn="just">
              <a:lnSpc>
                <a:spcPct val="150000"/>
              </a:lnSpc>
              <a:buFont typeface="Wingdings 3" pitchFamily="18" charset="2"/>
              <a:buNone/>
            </a:pPr>
            <a:r>
              <a:rPr lang="ru-RU" sz="2400" smtClean="0">
                <a:latin typeface="Times New Roman" pitchFamily="18" charset="0"/>
                <a:cs typeface="Times New Roman" pitchFamily="18" charset="0"/>
              </a:rPr>
              <a:t>	Сотрудники с ориентацией на клиента должны знать различные значения высказываний и вести себя во время разговора с клиентом соответствующим образом. То есть они должны обращать внимание на четыре уровня значения высказываний.</a:t>
            </a:r>
          </a:p>
          <a:p>
            <a:pPr marL="0" indent="0" algn="just">
              <a:lnSpc>
                <a:spcPct val="150000"/>
              </a:lnSpc>
              <a:buFont typeface="Wingdings 3" pitchFamily="18" charset="2"/>
              <a:buNone/>
            </a:pPr>
            <a:r>
              <a:rPr lang="ru-RU" sz="2400" smtClean="0">
                <a:latin typeface="Times New Roman" pitchFamily="18" charset="0"/>
                <a:cs typeface="Times New Roman" pitchFamily="18" charset="0"/>
              </a:rPr>
              <a:t>а) </a:t>
            </a:r>
            <a:r>
              <a:rPr lang="ru-RU" sz="2400" i="1" smtClean="0">
                <a:latin typeface="Times New Roman" pitchFamily="18" charset="0"/>
                <a:cs typeface="Times New Roman" pitchFamily="18" charset="0"/>
              </a:rPr>
              <a:t>Факты: </a:t>
            </a:r>
            <a:r>
              <a:rPr lang="ru-RU" sz="2400" smtClean="0">
                <a:latin typeface="Times New Roman" pitchFamily="18" charset="0"/>
                <a:cs typeface="Times New Roman" pitchFamily="18" charset="0"/>
              </a:rPr>
              <a:t>сотрудники должны говорить, как можно понятнее. Это значит, что они должны настроить себя на языковой уровень клиента. Употребление профессиональной лексики уместно только в том</a:t>
            </a:r>
            <a:r>
              <a:rPr lang="ru-RU" sz="2400" b="1" smtClean="0">
                <a:latin typeface="Times New Roman" pitchFamily="18" charset="0"/>
                <a:cs typeface="Times New Roman" pitchFamily="18" charset="0"/>
              </a:rPr>
              <a:t>    </a:t>
            </a:r>
            <a:r>
              <a:rPr lang="ru-RU" sz="2400" smtClean="0">
                <a:latin typeface="Times New Roman" pitchFamily="18" charset="0"/>
                <a:cs typeface="Times New Roman" pitchFamily="18" charset="0"/>
              </a:rPr>
              <a:t>случае, если сам клиент тоже специалист. В остальных случаях нужно по возможности избегать употребления терминов.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0825" y="220663"/>
            <a:ext cx="11563350" cy="6416675"/>
          </a:xfrm>
        </p:spPr>
        <p:txBody>
          <a:bodyPr rtlCol="0">
            <a:normAutofit fontScale="92500"/>
          </a:bodyPr>
          <a:lstStyle/>
          <a:p>
            <a:pPr marL="0" indent="0" algn="just" fontAlgn="auto">
              <a:lnSpc>
                <a:spcPct val="150000"/>
              </a:lnSpc>
              <a:spcAft>
                <a:spcPts val="0"/>
              </a:spcAft>
              <a:buClr>
                <a:schemeClr val="bg2">
                  <a:lumMod val="40000"/>
                  <a:lumOff val="60000"/>
                </a:schemeClr>
              </a:buClr>
              <a:buFont typeface="Wingdings 3" charset="2"/>
              <a:buNone/>
              <a:defRPr/>
            </a:pPr>
            <a:r>
              <a:rPr lang="ru-RU" sz="2400" dirty="0" smtClean="0">
                <a:latin typeface="Times New Roman" panose="02020603050405020304" pitchFamily="18" charset="0"/>
                <a:cs typeface="Times New Roman" panose="02020603050405020304" pitchFamily="18" charset="0"/>
              </a:rPr>
              <a:t>	Тот</a:t>
            </a:r>
            <a:r>
              <a:rPr lang="ru-RU" sz="2400" dirty="0">
                <a:latin typeface="Times New Roman" panose="02020603050405020304" pitchFamily="18" charset="0"/>
                <a:cs typeface="Times New Roman" panose="02020603050405020304" pitchFamily="18" charset="0"/>
              </a:rPr>
              <a:t>, кто хочет понятно выражать свои мысли, должен обращать внимание на характеристики доступного изъяснения:</a:t>
            </a:r>
          </a:p>
          <a:p>
            <a:pPr marL="0" indent="0" algn="just" fontAlgn="auto">
              <a:lnSpc>
                <a:spcPct val="150000"/>
              </a:lnSpc>
              <a:spcAft>
                <a:spcPts val="0"/>
              </a:spcAft>
              <a:buClr>
                <a:schemeClr val="bg2">
                  <a:lumMod val="40000"/>
                  <a:lumOff val="60000"/>
                </a:schemeClr>
              </a:buClr>
              <a:buFont typeface="Wingdings 3" charset="2"/>
              <a:buNone/>
              <a:defRPr/>
            </a:pPr>
            <a:r>
              <a:rPr lang="ru-RU" sz="2400" dirty="0">
                <a:latin typeface="Times New Roman" panose="02020603050405020304" pitchFamily="18" charset="0"/>
                <a:cs typeface="Times New Roman" panose="02020603050405020304" pitchFamily="18" charset="0"/>
              </a:rPr>
              <a:t>- использовать простые, короткие предложения с наиболее употребительными словами;</a:t>
            </a:r>
          </a:p>
          <a:p>
            <a:pPr marL="0" indent="0" algn="just" fontAlgn="auto">
              <a:lnSpc>
                <a:spcPct val="150000"/>
              </a:lnSpc>
              <a:spcAft>
                <a:spcPts val="0"/>
              </a:spcAft>
              <a:buClr>
                <a:schemeClr val="bg2">
                  <a:lumMod val="40000"/>
                  <a:lumOff val="60000"/>
                </a:schemeClr>
              </a:buClr>
              <a:buFont typeface="Wingdings 3" charset="2"/>
              <a:buNone/>
              <a:defRPr/>
            </a:pPr>
            <a:r>
              <a:rPr lang="ru-RU" sz="2400" dirty="0">
                <a:latin typeface="Times New Roman" panose="02020603050405020304" pitchFamily="18" charset="0"/>
                <a:cs typeface="Times New Roman" panose="02020603050405020304" pitchFamily="18" charset="0"/>
              </a:rPr>
              <a:t>- членить длинные высказывания, давая возможность  уловить основную мысль;</a:t>
            </a:r>
          </a:p>
          <a:p>
            <a:pPr marL="0" indent="0" algn="just" fontAlgn="auto">
              <a:lnSpc>
                <a:spcPct val="150000"/>
              </a:lnSpc>
              <a:spcAft>
                <a:spcPts val="0"/>
              </a:spcAft>
              <a:buClr>
                <a:schemeClr val="bg2">
                  <a:lumMod val="40000"/>
                  <a:lumOff val="60000"/>
                </a:schemeClr>
              </a:buClr>
              <a:buFont typeface="Wingdings 3" charset="2"/>
              <a:buNone/>
              <a:defRPr/>
            </a:pPr>
            <a:r>
              <a:rPr lang="ru-RU" sz="2400" dirty="0">
                <a:latin typeface="Times New Roman" panose="02020603050405020304" pitchFamily="18" charset="0"/>
                <a:cs typeface="Times New Roman" panose="02020603050405020304" pitchFamily="18" charset="0"/>
              </a:rPr>
              <a:t>- концентрироваться на главном;</a:t>
            </a:r>
          </a:p>
          <a:p>
            <a:pPr marL="0" indent="0" algn="just" fontAlgn="auto">
              <a:lnSpc>
                <a:spcPct val="150000"/>
              </a:lnSpc>
              <a:spcAft>
                <a:spcPts val="0"/>
              </a:spcAft>
              <a:buClr>
                <a:schemeClr val="bg2">
                  <a:lumMod val="40000"/>
                  <a:lumOff val="60000"/>
                </a:schemeClr>
              </a:buClr>
              <a:buFont typeface="Wingdings 3" charset="2"/>
              <a:buNone/>
              <a:defRPr/>
            </a:pPr>
            <a:r>
              <a:rPr lang="ru-RU" sz="2400" dirty="0">
                <a:latin typeface="Times New Roman" panose="02020603050405020304" pitchFamily="18" charset="0"/>
                <a:cs typeface="Times New Roman" panose="02020603050405020304" pitchFamily="18" charset="0"/>
              </a:rPr>
              <a:t>- для стимулирования использовать рисунки, сравнения, наглядные объяснения (например, каталог);</a:t>
            </a:r>
          </a:p>
          <a:p>
            <a:pPr marL="0" indent="0" algn="just" fontAlgn="auto">
              <a:lnSpc>
                <a:spcPct val="150000"/>
              </a:lnSpc>
              <a:spcAft>
                <a:spcPts val="0"/>
              </a:spcAft>
              <a:buClr>
                <a:schemeClr val="bg2">
                  <a:lumMod val="40000"/>
                  <a:lumOff val="60000"/>
                </a:schemeClr>
              </a:buClr>
              <a:buFont typeface="Wingdings 3" charset="2"/>
              <a:buNone/>
              <a:defRPr/>
            </a:pPr>
            <a:r>
              <a:rPr lang="ru-RU" sz="2400" dirty="0">
                <a:latin typeface="Times New Roman" panose="02020603050405020304" pitchFamily="18" charset="0"/>
                <a:cs typeface="Times New Roman" panose="02020603050405020304" pitchFamily="18" charset="0"/>
              </a:rPr>
              <a:t>- говорить четко.</a:t>
            </a:r>
          </a:p>
          <a:p>
            <a:pPr marL="0" indent="0" algn="just" fontAlgn="auto">
              <a:lnSpc>
                <a:spcPct val="150000"/>
              </a:lnSpc>
              <a:spcAft>
                <a:spcPts val="0"/>
              </a:spcAft>
              <a:buClr>
                <a:schemeClr val="bg2">
                  <a:lumMod val="40000"/>
                  <a:lumOff val="60000"/>
                </a:schemeClr>
              </a:buClr>
              <a:buFont typeface="Wingdings 3" charset="2"/>
              <a:buNone/>
              <a:defRPr/>
            </a:pPr>
            <a:r>
              <a:rPr lang="ru-RU" sz="2400" dirty="0" smtClean="0">
                <a:latin typeface="Times New Roman" panose="02020603050405020304" pitchFamily="18" charset="0"/>
                <a:cs typeface="Times New Roman" panose="02020603050405020304" pitchFamily="18" charset="0"/>
              </a:rPr>
              <a:t>	Если </a:t>
            </a:r>
            <a:r>
              <a:rPr lang="ru-RU" sz="2400" dirty="0">
                <a:latin typeface="Times New Roman" panose="02020603050405020304" pitchFamily="18" charset="0"/>
                <a:cs typeface="Times New Roman" panose="02020603050405020304" pitchFamily="18" charset="0"/>
              </a:rPr>
              <a:t>говорит клиент, сотрудник должен внимательно слушать. При этом он будет не только воспринимать информацию, но и проявлять интерес к самой информации посредством вербального и невербального поведения.</a:t>
            </a:r>
          </a:p>
          <a:p>
            <a:pPr marL="0" indent="0" fontAlgn="auto">
              <a:spcAft>
                <a:spcPts val="0"/>
              </a:spcAft>
              <a:buClr>
                <a:schemeClr val="bg2">
                  <a:lumMod val="40000"/>
                  <a:lumOff val="60000"/>
                </a:schemeClr>
              </a:buClr>
              <a:buFont typeface="Wingdings 3" charset="2"/>
              <a:buNone/>
              <a:defRPr/>
            </a:pP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863" y="206375"/>
            <a:ext cx="10721975" cy="6445250"/>
          </a:xfrm>
        </p:spPr>
        <p:txBody>
          <a:bodyPr rtlCol="0">
            <a:normAutofit fontScale="85000" lnSpcReduction="20000"/>
          </a:bodyPr>
          <a:lstStyle/>
          <a:p>
            <a:pPr marL="0" indent="0" fontAlgn="auto">
              <a:lnSpc>
                <a:spcPct val="150000"/>
              </a:lnSpc>
              <a:spcAft>
                <a:spcPts val="0"/>
              </a:spcAft>
              <a:buClr>
                <a:schemeClr val="bg2">
                  <a:lumMod val="40000"/>
                  <a:lumOff val="60000"/>
                </a:schemeClr>
              </a:buClr>
              <a:buFont typeface="Wingdings 3" charset="2"/>
              <a:buNone/>
              <a:defRPr/>
            </a:pPr>
            <a:r>
              <a:rPr lang="ru-RU" sz="3000" b="1" dirty="0">
                <a:latin typeface="Times New Roman" panose="02020603050405020304" pitchFamily="18" charset="0"/>
                <a:cs typeface="Times New Roman" panose="02020603050405020304" pitchFamily="18" charset="0"/>
              </a:rPr>
              <a:t>Правила внимательного </a:t>
            </a:r>
            <a:r>
              <a:rPr lang="ru-RU" sz="3000" b="1" dirty="0" smtClean="0">
                <a:latin typeface="Times New Roman" panose="02020603050405020304" pitchFamily="18" charset="0"/>
                <a:cs typeface="Times New Roman" panose="02020603050405020304" pitchFamily="18" charset="0"/>
              </a:rPr>
              <a:t>слушания:</a:t>
            </a:r>
            <a:endParaRPr lang="ru-RU" sz="3000" dirty="0">
              <a:latin typeface="Times New Roman" panose="02020603050405020304" pitchFamily="18" charset="0"/>
              <a:cs typeface="Times New Roman" panose="02020603050405020304" pitchFamily="18" charset="0"/>
            </a:endParaRPr>
          </a:p>
          <a:p>
            <a:pPr marL="0" indent="0" fontAlgn="auto">
              <a:lnSpc>
                <a:spcPct val="150000"/>
              </a:lnSpc>
              <a:spcAft>
                <a:spcPts val="0"/>
              </a:spcAft>
              <a:buClr>
                <a:schemeClr val="bg2">
                  <a:lumMod val="40000"/>
                  <a:lumOff val="60000"/>
                </a:schemeClr>
              </a:buClr>
              <a:buFont typeface="Wingdings 3" charset="2"/>
              <a:buNone/>
              <a:defRPr/>
            </a:pPr>
            <a:r>
              <a:rPr lang="ru-RU" sz="3000" dirty="0">
                <a:latin typeface="Times New Roman" panose="02020603050405020304" pitchFamily="18" charset="0"/>
                <a:cs typeface="Times New Roman" panose="02020603050405020304" pitchFamily="18" charset="0"/>
              </a:rPr>
              <a:t>- держать зрительный контакт;</a:t>
            </a:r>
          </a:p>
          <a:p>
            <a:pPr marL="0" indent="0" fontAlgn="auto">
              <a:lnSpc>
                <a:spcPct val="150000"/>
              </a:lnSpc>
              <a:spcAft>
                <a:spcPts val="0"/>
              </a:spcAft>
              <a:buClr>
                <a:schemeClr val="bg2">
                  <a:lumMod val="40000"/>
                  <a:lumOff val="60000"/>
                </a:schemeClr>
              </a:buClr>
              <a:buFont typeface="Wingdings 3" charset="2"/>
              <a:buNone/>
              <a:defRPr/>
            </a:pPr>
            <a:r>
              <a:rPr lang="ru-RU" sz="3000" dirty="0">
                <a:latin typeface="Times New Roman" panose="02020603050405020304" pitchFamily="18" charset="0"/>
                <a:cs typeface="Times New Roman" panose="02020603050405020304" pitchFamily="18" charset="0"/>
              </a:rPr>
              <a:t>- корпус должен быть слегка наклонен к клиенту;</a:t>
            </a:r>
          </a:p>
          <a:p>
            <a:pPr marL="0" indent="0" fontAlgn="auto">
              <a:lnSpc>
                <a:spcPct val="150000"/>
              </a:lnSpc>
              <a:spcAft>
                <a:spcPts val="0"/>
              </a:spcAft>
              <a:buClr>
                <a:schemeClr val="bg2">
                  <a:lumMod val="40000"/>
                  <a:lumOff val="60000"/>
                </a:schemeClr>
              </a:buClr>
              <a:buFont typeface="Wingdings 3" charset="2"/>
              <a:buNone/>
              <a:defRPr/>
            </a:pPr>
            <a:r>
              <a:rPr lang="ru-RU" sz="3000" dirty="0">
                <a:latin typeface="Times New Roman" panose="02020603050405020304" pitchFamily="18" charset="0"/>
                <a:cs typeface="Times New Roman" panose="02020603050405020304" pitchFamily="18" charset="0"/>
              </a:rPr>
              <a:t>- подкреплять клиента (кивком головы, звуками одобрения);</a:t>
            </a:r>
          </a:p>
          <a:p>
            <a:pPr marL="0" indent="0" fontAlgn="auto">
              <a:lnSpc>
                <a:spcPct val="150000"/>
              </a:lnSpc>
              <a:spcAft>
                <a:spcPts val="0"/>
              </a:spcAft>
              <a:buClr>
                <a:schemeClr val="bg2">
                  <a:lumMod val="40000"/>
                  <a:lumOff val="60000"/>
                </a:schemeClr>
              </a:buClr>
              <a:buFont typeface="Wingdings 3" charset="2"/>
              <a:buNone/>
              <a:defRPr/>
            </a:pPr>
            <a:r>
              <a:rPr lang="ru-RU" sz="3000" dirty="0">
                <a:latin typeface="Times New Roman" panose="02020603050405020304" pitchFamily="18" charset="0"/>
                <a:cs typeface="Times New Roman" panose="02020603050405020304" pitchFamily="18" charset="0"/>
              </a:rPr>
              <a:t>- позволить клиенту высказаться, не перебивать;</a:t>
            </a:r>
          </a:p>
          <a:p>
            <a:pPr marL="0" indent="0" fontAlgn="auto">
              <a:lnSpc>
                <a:spcPct val="150000"/>
              </a:lnSpc>
              <a:spcAft>
                <a:spcPts val="0"/>
              </a:spcAft>
              <a:buClr>
                <a:schemeClr val="bg2">
                  <a:lumMod val="40000"/>
                  <a:lumOff val="60000"/>
                </a:schemeClr>
              </a:buClr>
              <a:buFont typeface="Wingdings 3" charset="2"/>
              <a:buNone/>
              <a:defRPr/>
            </a:pPr>
            <a:r>
              <a:rPr lang="ru-RU" sz="3000" dirty="0">
                <a:latin typeface="Times New Roman" panose="02020603050405020304" pitchFamily="18" charset="0"/>
                <a:cs typeface="Times New Roman" panose="02020603050405020304" pitchFamily="18" charset="0"/>
              </a:rPr>
              <a:t>- задавать вопросы клиенту к его высказываниям;</a:t>
            </a:r>
          </a:p>
          <a:p>
            <a:pPr marL="0" indent="0" fontAlgn="auto">
              <a:lnSpc>
                <a:spcPct val="150000"/>
              </a:lnSpc>
              <a:spcAft>
                <a:spcPts val="0"/>
              </a:spcAft>
              <a:buClr>
                <a:schemeClr val="bg2">
                  <a:lumMod val="40000"/>
                  <a:lumOff val="60000"/>
                </a:schemeClr>
              </a:buClr>
              <a:buFont typeface="Wingdings 3" charset="2"/>
              <a:buNone/>
              <a:defRPr/>
            </a:pPr>
            <a:r>
              <a:rPr lang="ru-RU" sz="3000" dirty="0">
                <a:latin typeface="Times New Roman" panose="02020603050405020304" pitchFamily="18" charset="0"/>
                <a:cs typeface="Times New Roman" panose="02020603050405020304" pitchFamily="18" charset="0"/>
              </a:rPr>
              <a:t>- не оценивать высказывания;</a:t>
            </a:r>
          </a:p>
          <a:p>
            <a:pPr marL="0" indent="0" fontAlgn="auto">
              <a:lnSpc>
                <a:spcPct val="150000"/>
              </a:lnSpc>
              <a:spcAft>
                <a:spcPts val="0"/>
              </a:spcAft>
              <a:buClr>
                <a:schemeClr val="bg2">
                  <a:lumMod val="40000"/>
                  <a:lumOff val="60000"/>
                </a:schemeClr>
              </a:buClr>
              <a:buFont typeface="Wingdings 3" charset="2"/>
              <a:buNone/>
              <a:defRPr/>
            </a:pPr>
            <a:r>
              <a:rPr lang="ru-RU" sz="3000" dirty="0">
                <a:latin typeface="Times New Roman" panose="02020603050405020304" pitchFamily="18" charset="0"/>
                <a:cs typeface="Times New Roman" panose="02020603050405020304" pitchFamily="18" charset="0"/>
              </a:rPr>
              <a:t>- подытоживать высказывания;</a:t>
            </a:r>
          </a:p>
          <a:p>
            <a:pPr marL="0" indent="0" fontAlgn="auto">
              <a:lnSpc>
                <a:spcPct val="150000"/>
              </a:lnSpc>
              <a:spcAft>
                <a:spcPts val="0"/>
              </a:spcAft>
              <a:buClr>
                <a:schemeClr val="bg2">
                  <a:lumMod val="40000"/>
                  <a:lumOff val="60000"/>
                </a:schemeClr>
              </a:buClr>
              <a:buFont typeface="Wingdings 3" charset="2"/>
              <a:buNone/>
              <a:defRPr/>
            </a:pPr>
            <a:r>
              <a:rPr lang="ru-RU" sz="3000" dirty="0">
                <a:latin typeface="Times New Roman" panose="02020603050405020304" pitchFamily="18" charset="0"/>
                <a:cs typeface="Times New Roman" panose="02020603050405020304" pitchFamily="18" charset="0"/>
              </a:rPr>
              <a:t>- выдерживать паузы в разговоре, чтобы клиент имел время подумать и высказать свои мысли.</a:t>
            </a:r>
          </a:p>
          <a:p>
            <a:pPr fontAlgn="auto">
              <a:spcAft>
                <a:spcPts val="0"/>
              </a:spcAft>
              <a:buClr>
                <a:schemeClr val="bg2">
                  <a:lumMod val="40000"/>
                  <a:lumOff val="60000"/>
                </a:schemeClr>
              </a:buClr>
              <a:buFont typeface="Wingdings 3" charset="2"/>
              <a:buChar char=""/>
              <a:defRPr/>
            </a:pP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84175" y="1150938"/>
            <a:ext cx="11458575" cy="6056312"/>
          </a:xfrm>
        </p:spPr>
        <p:txBody>
          <a:bodyPr rtlCol="0">
            <a:normAutofit/>
          </a:bodyPr>
          <a:lstStyle/>
          <a:p>
            <a:pPr marL="0" indent="0" algn="just" fontAlgn="auto">
              <a:lnSpc>
                <a:spcPct val="150000"/>
              </a:lnSpc>
              <a:spcAft>
                <a:spcPts val="0"/>
              </a:spcAft>
              <a:buClr>
                <a:schemeClr val="bg2">
                  <a:lumMod val="40000"/>
                  <a:lumOff val="60000"/>
                </a:schemeClr>
              </a:buClr>
              <a:buFont typeface="Wingdings 3" charset="2"/>
              <a:buNone/>
              <a:defRPr/>
            </a:pPr>
            <a:r>
              <a:rPr lang="ru-RU" sz="2400" dirty="0">
                <a:latin typeface="Times New Roman" panose="02020603050405020304" pitchFamily="18" charset="0"/>
                <a:cs typeface="Times New Roman" panose="02020603050405020304" pitchFamily="18" charset="0"/>
              </a:rPr>
              <a:t>б) </a:t>
            </a:r>
            <a:r>
              <a:rPr lang="ru-RU" sz="2400" i="1" dirty="0">
                <a:latin typeface="Times New Roman" panose="02020603050405020304" pitchFamily="18" charset="0"/>
                <a:cs typeface="Times New Roman" panose="02020603050405020304" pitchFamily="18" charset="0"/>
              </a:rPr>
              <a:t> Выражение: </a:t>
            </a:r>
            <a:r>
              <a:rPr lang="ru-RU" sz="2400" dirty="0">
                <a:latin typeface="Times New Roman" panose="02020603050405020304" pitchFamily="18" charset="0"/>
                <a:cs typeface="Times New Roman" panose="02020603050405020304" pitchFamily="18" charset="0"/>
              </a:rPr>
              <a:t>уровень выражения имеет особое значение, так как на этом уровне сообщаются потребности и желания. Сотрудники должны особенно обращать внимание на то, как клиенты выражают свое мнение. Тогда они смогут лучше узнать потребности и желания клиентов и удовлетворить их. Так, они узнают впечатление от интереса и </a:t>
            </a:r>
            <a:r>
              <a:rPr lang="ru-RU" sz="2400" dirty="0" err="1">
                <a:latin typeface="Times New Roman" panose="02020603050405020304" pitchFamily="18" charset="0"/>
                <a:cs typeface="Times New Roman" panose="02020603050405020304" pitchFamily="18" charset="0"/>
              </a:rPr>
              <a:t>эмпатии</a:t>
            </a:r>
            <a:r>
              <a:rPr lang="ru-RU" sz="2400" dirty="0">
                <a:latin typeface="Times New Roman" panose="02020603050405020304" pitchFamily="18" charset="0"/>
                <a:cs typeface="Times New Roman" panose="02020603050405020304" pitchFamily="18" charset="0"/>
              </a:rPr>
              <a:t>, которое, в конечном счете, способствует удовлетворенности того, кого обслуживают. Если они сами говорят, то им следует обращать внимание на то, чтобы клиенты заметили, что сотрудники очень рады работать в непосредственном контакте с ними. Это достигается путем невербального общения.</a:t>
            </a:r>
          </a:p>
          <a:p>
            <a:pPr fontAlgn="auto">
              <a:spcAft>
                <a:spcPts val="0"/>
              </a:spcAft>
              <a:buClr>
                <a:schemeClr val="bg2">
                  <a:lumMod val="40000"/>
                  <a:lumOff val="60000"/>
                </a:schemeClr>
              </a:buClr>
              <a:buFont typeface="Wingdings 3" charset="2"/>
              <a:buChar char=""/>
              <a:defRPr/>
            </a:pP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850" y="457200"/>
            <a:ext cx="11549063" cy="6105525"/>
          </a:xfrm>
        </p:spPr>
        <p:txBody>
          <a:bodyPr rtlCol="0">
            <a:normAutofit/>
          </a:bodyPr>
          <a:lstStyle/>
          <a:p>
            <a:pPr marL="0" indent="0" algn="just" fontAlgn="auto">
              <a:lnSpc>
                <a:spcPct val="150000"/>
              </a:lnSpc>
              <a:spcAft>
                <a:spcPts val="0"/>
              </a:spcAft>
              <a:buClr>
                <a:schemeClr val="bg2">
                  <a:lumMod val="40000"/>
                  <a:lumOff val="60000"/>
                </a:schemeClr>
              </a:buClr>
              <a:buFont typeface="Wingdings 3" charset="2"/>
              <a:buNone/>
              <a:defRPr/>
            </a:pPr>
            <a:r>
              <a:rPr lang="ru-RU" sz="2400" dirty="0">
                <a:latin typeface="Times New Roman" panose="02020603050405020304" pitchFamily="18" charset="0"/>
                <a:cs typeface="Times New Roman" panose="02020603050405020304" pitchFamily="18" charset="0"/>
              </a:rPr>
              <a:t>в)  </a:t>
            </a:r>
            <a:r>
              <a:rPr lang="ru-RU" sz="2400" i="1" dirty="0">
                <a:latin typeface="Times New Roman" panose="02020603050405020304" pitchFamily="18" charset="0"/>
                <a:cs typeface="Times New Roman" panose="02020603050405020304" pitchFamily="18" charset="0"/>
              </a:rPr>
              <a:t>Управление: </a:t>
            </a:r>
            <a:r>
              <a:rPr lang="ru-RU" sz="2400" dirty="0">
                <a:latin typeface="Times New Roman" panose="02020603050405020304" pitchFamily="18" charset="0"/>
                <a:cs typeface="Times New Roman" panose="02020603050405020304" pitchFamily="18" charset="0"/>
              </a:rPr>
              <a:t>впечатление от управления для сотрудников проблематично. Сотрудники с ориентацией на клиента пытаются не создавать впечатления сильного управления, так как существует вероятность опасности задеть самооценку клиента. Вместо этого они ведут разговор при помощи отработанной техники опроса, что делает возможным управлять им, подкрепляет впечатление интереса и подводит к важной информации, необходимой для решения проблемы. Для этого нужно:</a:t>
            </a:r>
          </a:p>
          <a:p>
            <a:pPr marL="0" indent="0" algn="just" fontAlgn="auto">
              <a:lnSpc>
                <a:spcPct val="150000"/>
              </a:lnSpc>
              <a:spcAft>
                <a:spcPts val="0"/>
              </a:spcAft>
              <a:buClr>
                <a:schemeClr val="bg2">
                  <a:lumMod val="40000"/>
                  <a:lumOff val="60000"/>
                </a:schemeClr>
              </a:buClr>
              <a:buFont typeface="Wingdings 3" charset="2"/>
              <a:buNone/>
              <a:defRPr/>
            </a:pPr>
            <a:r>
              <a:rPr lang="ru-RU" sz="2400" dirty="0">
                <a:latin typeface="Times New Roman" panose="02020603050405020304" pitchFamily="18" charset="0"/>
                <a:cs typeface="Times New Roman" panose="02020603050405020304" pitchFamily="18" charset="0"/>
              </a:rPr>
              <a:t>- задавать бесхитростные вопросы;</a:t>
            </a:r>
          </a:p>
          <a:p>
            <a:pPr marL="0" indent="0" algn="just" fontAlgn="auto">
              <a:lnSpc>
                <a:spcPct val="150000"/>
              </a:lnSpc>
              <a:spcAft>
                <a:spcPts val="0"/>
              </a:spcAft>
              <a:buClr>
                <a:schemeClr val="bg2">
                  <a:lumMod val="40000"/>
                  <a:lumOff val="60000"/>
                </a:schemeClr>
              </a:buClr>
              <a:buFont typeface="Wingdings 3" charset="2"/>
              <a:buNone/>
              <a:defRPr/>
            </a:pPr>
            <a:r>
              <a:rPr lang="ru-RU" sz="2400" dirty="0">
                <a:latin typeface="Times New Roman" panose="02020603050405020304" pitchFamily="18" charset="0"/>
                <a:cs typeface="Times New Roman" panose="02020603050405020304" pitchFamily="18" charset="0"/>
              </a:rPr>
              <a:t>- в каждом случае задавать только один вопрос;</a:t>
            </a:r>
          </a:p>
          <a:p>
            <a:pPr marL="0" indent="0" algn="just" fontAlgn="auto">
              <a:lnSpc>
                <a:spcPct val="150000"/>
              </a:lnSpc>
              <a:spcAft>
                <a:spcPts val="0"/>
              </a:spcAft>
              <a:buClr>
                <a:schemeClr val="bg2">
                  <a:lumMod val="40000"/>
                  <a:lumOff val="60000"/>
                </a:schemeClr>
              </a:buClr>
              <a:buFont typeface="Wingdings 3" charset="2"/>
              <a:buNone/>
              <a:defRPr/>
            </a:pPr>
            <a:r>
              <a:rPr lang="ru-RU" sz="2400" dirty="0">
                <a:latin typeface="Times New Roman" panose="02020603050405020304" pitchFamily="18" charset="0"/>
                <a:cs typeface="Times New Roman" panose="02020603050405020304" pitchFamily="18" charset="0"/>
              </a:rPr>
              <a:t>- формулировать вопрос так, как его мог бы задать и собеседник;</a:t>
            </a:r>
          </a:p>
          <a:p>
            <a:pPr marL="0" indent="0" algn="just" fontAlgn="auto">
              <a:lnSpc>
                <a:spcPct val="150000"/>
              </a:lnSpc>
              <a:spcAft>
                <a:spcPts val="0"/>
              </a:spcAft>
              <a:buClr>
                <a:schemeClr val="bg2">
                  <a:lumMod val="40000"/>
                  <a:lumOff val="60000"/>
                </a:schemeClr>
              </a:buClr>
              <a:buFont typeface="Wingdings 3" charset="2"/>
              <a:buNone/>
              <a:defRPr/>
            </a:pPr>
            <a:r>
              <a:rPr lang="ru-RU" sz="2400" dirty="0">
                <a:latin typeface="Times New Roman" panose="02020603050405020304" pitchFamily="18" charset="0"/>
                <a:cs typeface="Times New Roman" panose="02020603050405020304" pitchFamily="18" charset="0"/>
              </a:rPr>
              <a:t>- после каждого вопроса предоставлять достаточное количество времени для ответа</a:t>
            </a:r>
            <a:r>
              <a:rPr lang="ru-RU" dirty="0"/>
              <a:t>.</a:t>
            </a:r>
          </a:p>
          <a:p>
            <a:pPr fontAlgn="auto">
              <a:spcAft>
                <a:spcPts val="0"/>
              </a:spcAft>
              <a:buClr>
                <a:schemeClr val="bg2">
                  <a:lumMod val="40000"/>
                  <a:lumOff val="60000"/>
                </a:schemeClr>
              </a:buClr>
              <a:buFont typeface="Wingdings 3" charset="2"/>
              <a:buChar char=""/>
              <a:defRPr/>
            </a:pP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Заголовок 1"/>
          <p:cNvSpPr>
            <a:spLocks noGrp="1"/>
          </p:cNvSpPr>
          <p:nvPr>
            <p:ph type="title"/>
          </p:nvPr>
        </p:nvSpPr>
        <p:spPr>
          <a:xfrm>
            <a:off x="1103313" y="112713"/>
            <a:ext cx="9404350" cy="1401762"/>
          </a:xfrm>
        </p:spPr>
        <p:txBody>
          <a:bodyPr/>
          <a:lstStyle/>
          <a:p>
            <a:pPr algn="ctr"/>
            <a:r>
              <a:rPr lang="ru-RU" b="1" smtClean="0">
                <a:latin typeface="Times New Roman" pitchFamily="18" charset="0"/>
                <a:cs typeface="Times New Roman" pitchFamily="18" charset="0"/>
              </a:rPr>
              <a:t>1. Поведение сотрудников, отвечающее требованиям клиентов</a:t>
            </a:r>
            <a:br>
              <a:rPr lang="ru-RU" b="1" smtClean="0">
                <a:latin typeface="Times New Roman" pitchFamily="18" charset="0"/>
                <a:cs typeface="Times New Roman" pitchFamily="18" charset="0"/>
              </a:rPr>
            </a:br>
            <a:endParaRPr lang="ru-RU" smtClean="0">
              <a:latin typeface="Times New Roman" pitchFamily="18" charset="0"/>
              <a:cs typeface="Times New Roman" pitchFamily="18" charset="0"/>
            </a:endParaRPr>
          </a:p>
        </p:txBody>
      </p:sp>
      <p:sp>
        <p:nvSpPr>
          <p:cNvPr id="3" name="Объект 2"/>
          <p:cNvSpPr>
            <a:spLocks noGrp="1"/>
          </p:cNvSpPr>
          <p:nvPr>
            <p:ph idx="1"/>
          </p:nvPr>
        </p:nvSpPr>
        <p:spPr>
          <a:xfrm>
            <a:off x="236538" y="1524000"/>
            <a:ext cx="11812587" cy="5240338"/>
          </a:xfrm>
        </p:spPr>
        <p:txBody>
          <a:bodyPr rtlCol="0">
            <a:normAutofit lnSpcReduction="10000"/>
          </a:bodyPr>
          <a:lstStyle/>
          <a:p>
            <a:pPr marL="0" indent="0" algn="just" fontAlgn="auto">
              <a:lnSpc>
                <a:spcPct val="150000"/>
              </a:lnSpc>
              <a:spcAft>
                <a:spcPts val="0"/>
              </a:spcAft>
              <a:buClr>
                <a:schemeClr val="bg2">
                  <a:lumMod val="40000"/>
                  <a:lumOff val="60000"/>
                </a:schemeClr>
              </a:buClr>
              <a:buFont typeface="Wingdings 3" charset="2"/>
              <a:buNone/>
              <a:defRPr/>
            </a:pPr>
            <a:r>
              <a:rPr lang="ru-RU" sz="2400" dirty="0" smtClean="0">
                <a:latin typeface="Times New Roman" panose="02020603050405020304" pitchFamily="18" charset="0"/>
                <a:cs typeface="Times New Roman" panose="02020603050405020304" pitchFamily="18" charset="0"/>
              </a:rPr>
              <a:t>	Одно </a:t>
            </a:r>
            <a:r>
              <a:rPr lang="ru-RU" sz="2400" dirty="0">
                <a:latin typeface="Times New Roman" panose="02020603050405020304" pitchFamily="18" charset="0"/>
                <a:cs typeface="Times New Roman" panose="02020603050405020304" pitchFamily="18" charset="0"/>
              </a:rPr>
              <a:t>из золотых правил международного маркетинга звучит так: «Клиент – король». Поэтому работники контактной зоны должны уметь формировать позитивное впечатление о клиенте. </a:t>
            </a:r>
            <a:r>
              <a:rPr lang="ru-RU" sz="2400" dirty="0" smtClean="0">
                <a:latin typeface="Times New Roman" panose="02020603050405020304" pitchFamily="18" charset="0"/>
                <a:cs typeface="Times New Roman" panose="02020603050405020304" pitchFamily="18" charset="0"/>
              </a:rPr>
              <a:t>По </a:t>
            </a:r>
            <a:r>
              <a:rPr lang="ru-RU" sz="2400" dirty="0">
                <a:latin typeface="Times New Roman" panose="02020603050405020304" pitchFamily="18" charset="0"/>
                <a:cs typeface="Times New Roman" panose="02020603050405020304" pitchFamily="18" charset="0"/>
              </a:rPr>
              <a:t>мнению специалистов, профессионал может добиться максимального успеха в работе c клиентами в следующих случаях:</a:t>
            </a:r>
          </a:p>
          <a:p>
            <a:pPr marL="0" indent="0" algn="just" fontAlgn="auto">
              <a:lnSpc>
                <a:spcPct val="150000"/>
              </a:lnSpc>
              <a:spcAft>
                <a:spcPts val="0"/>
              </a:spcAft>
              <a:buClr>
                <a:schemeClr val="bg2">
                  <a:lumMod val="40000"/>
                  <a:lumOff val="60000"/>
                </a:schemeClr>
              </a:buClr>
              <a:buFont typeface="Wingdings 3" charset="2"/>
              <a:buNone/>
              <a:defRPr/>
            </a:pPr>
            <a:r>
              <a:rPr lang="ru-RU" sz="2400" dirty="0">
                <a:latin typeface="Times New Roman" panose="02020603050405020304" pitchFamily="18" charset="0"/>
                <a:cs typeface="Times New Roman" panose="02020603050405020304" pitchFamily="18" charset="0"/>
              </a:rPr>
              <a:t>-   Если будет владеть приёмами ведения переговоров.</a:t>
            </a:r>
          </a:p>
          <a:p>
            <a:pPr marL="0" indent="0" algn="just" fontAlgn="auto">
              <a:lnSpc>
                <a:spcPct val="150000"/>
              </a:lnSpc>
              <a:spcAft>
                <a:spcPts val="0"/>
              </a:spcAft>
              <a:buClr>
                <a:schemeClr val="bg2">
                  <a:lumMod val="40000"/>
                  <a:lumOff val="60000"/>
                </a:schemeClr>
              </a:buClr>
              <a:buFont typeface="Wingdings 3" charset="2"/>
              <a:buNone/>
              <a:defRPr/>
            </a:pPr>
            <a:r>
              <a:rPr lang="ru-RU" sz="2400" dirty="0">
                <a:latin typeface="Times New Roman" panose="02020603050405020304" pitchFamily="18" charset="0"/>
                <a:cs typeface="Times New Roman" panose="02020603050405020304" pitchFamily="18" charset="0"/>
              </a:rPr>
              <a:t>-   Если будет уметь «настраиваться» на клиента и создавать живой контакт в общении с ним.</a:t>
            </a:r>
          </a:p>
          <a:p>
            <a:pPr marL="0" indent="0" algn="just" fontAlgn="auto">
              <a:lnSpc>
                <a:spcPct val="150000"/>
              </a:lnSpc>
              <a:spcAft>
                <a:spcPts val="0"/>
              </a:spcAft>
              <a:buClr>
                <a:schemeClr val="bg2">
                  <a:lumMod val="40000"/>
                  <a:lumOff val="60000"/>
                </a:schemeClr>
              </a:buClr>
              <a:buFont typeface="Wingdings 3" charset="2"/>
              <a:buNone/>
              <a:defRPr/>
            </a:pPr>
            <a:r>
              <a:rPr lang="ru-RU" sz="2400" dirty="0">
                <a:latin typeface="Times New Roman" panose="02020603050405020304" pitchFamily="18" charset="0"/>
                <a:cs typeface="Times New Roman" panose="02020603050405020304" pitchFamily="18" charset="0"/>
              </a:rPr>
              <a:t>-   Если будет понимать самого себя и обладать уверенным стилем поведения.</a:t>
            </a:r>
          </a:p>
          <a:p>
            <a:pPr marL="0" indent="0" algn="just" fontAlgn="auto">
              <a:lnSpc>
                <a:spcPct val="150000"/>
              </a:lnSpc>
              <a:spcAft>
                <a:spcPts val="0"/>
              </a:spcAft>
              <a:buClr>
                <a:schemeClr val="bg2">
                  <a:lumMod val="40000"/>
                  <a:lumOff val="60000"/>
                </a:schemeClr>
              </a:buClr>
              <a:buFont typeface="Wingdings 3" charset="2"/>
              <a:buNone/>
              <a:defRPr/>
            </a:pPr>
            <a:r>
              <a:rPr lang="ru-RU" sz="2400" dirty="0">
                <a:latin typeface="Times New Roman" panose="02020603050405020304" pitchFamily="18" charset="0"/>
                <a:cs typeface="Times New Roman" panose="02020603050405020304" pitchFamily="18" charset="0"/>
              </a:rPr>
              <a:t>-   Если будет хорошо знать то, что предлагает.</a:t>
            </a:r>
          </a:p>
          <a:p>
            <a:pPr marL="0" indent="0" fontAlgn="auto">
              <a:spcAft>
                <a:spcPts val="0"/>
              </a:spcAft>
              <a:buClr>
                <a:schemeClr val="bg2">
                  <a:lumMod val="40000"/>
                  <a:lumOff val="60000"/>
                </a:schemeClr>
              </a:buClr>
              <a:buFont typeface="Wingdings 3" charset="2"/>
              <a:buNone/>
              <a:defRPr/>
            </a:pP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9563" y="501650"/>
            <a:ext cx="11650662" cy="6032500"/>
          </a:xfrm>
        </p:spPr>
        <p:txBody>
          <a:bodyPr rtlCol="0">
            <a:normAutofit fontScale="92500" lnSpcReduction="10000"/>
          </a:bodyPr>
          <a:lstStyle/>
          <a:p>
            <a:pPr marL="0" indent="0" algn="just" fontAlgn="auto">
              <a:lnSpc>
                <a:spcPct val="150000"/>
              </a:lnSpc>
              <a:spcAft>
                <a:spcPts val="0"/>
              </a:spcAft>
              <a:buClr>
                <a:schemeClr val="bg2">
                  <a:lumMod val="40000"/>
                  <a:lumOff val="60000"/>
                </a:schemeClr>
              </a:buClr>
              <a:buFont typeface="Wingdings 3" charset="2"/>
              <a:buNone/>
              <a:defRPr/>
            </a:pPr>
            <a:r>
              <a:rPr lang="ru-RU" sz="2400" dirty="0">
                <a:latin typeface="Times New Roman" panose="02020603050405020304" pitchFamily="18" charset="0"/>
                <a:cs typeface="Times New Roman" panose="02020603050405020304" pitchFamily="18" charset="0"/>
              </a:rPr>
              <a:t>г)  </a:t>
            </a:r>
            <a:r>
              <a:rPr lang="ru-RU" sz="2400" i="1" dirty="0">
                <a:latin typeface="Times New Roman" panose="02020603050405020304" pitchFamily="18" charset="0"/>
                <a:cs typeface="Times New Roman" panose="02020603050405020304" pitchFamily="18" charset="0"/>
              </a:rPr>
              <a:t>Климат: </a:t>
            </a:r>
            <a:r>
              <a:rPr lang="ru-RU" sz="2400" dirty="0">
                <a:latin typeface="Times New Roman" panose="02020603050405020304" pitchFamily="18" charset="0"/>
                <a:cs typeface="Times New Roman" panose="02020603050405020304" pitchFamily="18" charset="0"/>
              </a:rPr>
              <a:t>сообщения дают некоторую информацию о том, как их адресант относится к реципиенту. На это обстоятельство нужно обращать особое внимание в тех сферах обслуживания, в которых клиенты обычно не располагают необходимыми специальными знаниями, например, в сфере банковских услуг. Из-за этого у некоторых сотрудников появляется чувство превосходства, которое иногда может проявляться даже в поучительных высказываниях. Неприятное впечатление оказывает также тот факт, когда клиента не воспринимают серьезно. </a:t>
            </a:r>
          </a:p>
          <a:p>
            <a:pPr marL="0" indent="0" algn="just" fontAlgn="auto">
              <a:lnSpc>
                <a:spcPct val="150000"/>
              </a:lnSpc>
              <a:spcAft>
                <a:spcPts val="0"/>
              </a:spcAft>
              <a:buClr>
                <a:schemeClr val="bg2">
                  <a:lumMod val="40000"/>
                  <a:lumOff val="60000"/>
                </a:schemeClr>
              </a:buClr>
              <a:buFont typeface="Wingdings 3" charset="2"/>
              <a:buNone/>
              <a:defRPr/>
            </a:pPr>
            <a:r>
              <a:rPr lang="ru-RU" sz="2400" dirty="0">
                <a:latin typeface="Times New Roman" panose="02020603050405020304" pitchFamily="18" charset="0"/>
                <a:cs typeface="Times New Roman" panose="02020603050405020304" pitchFamily="18" charset="0"/>
              </a:rPr>
              <a:t>Необходимо:</a:t>
            </a:r>
          </a:p>
          <a:p>
            <a:pPr marL="0" indent="0" algn="just" fontAlgn="auto">
              <a:lnSpc>
                <a:spcPct val="150000"/>
              </a:lnSpc>
              <a:spcAft>
                <a:spcPts val="0"/>
              </a:spcAft>
              <a:buClr>
                <a:schemeClr val="bg2">
                  <a:lumMod val="40000"/>
                  <a:lumOff val="60000"/>
                </a:schemeClr>
              </a:buClr>
              <a:buFont typeface="Wingdings 3" charset="2"/>
              <a:buNone/>
              <a:defRPr/>
            </a:pPr>
            <a:r>
              <a:rPr lang="ru-RU" sz="2400" dirty="0">
                <a:latin typeface="Times New Roman" panose="02020603050405020304" pitchFamily="18" charset="0"/>
                <a:cs typeface="Times New Roman" panose="02020603050405020304" pitchFamily="18" charset="0"/>
              </a:rPr>
              <a:t>-  клиента воспринимать серьезно;</a:t>
            </a:r>
          </a:p>
          <a:p>
            <a:pPr marL="0" indent="0" algn="just" fontAlgn="auto">
              <a:lnSpc>
                <a:spcPct val="150000"/>
              </a:lnSpc>
              <a:spcAft>
                <a:spcPts val="0"/>
              </a:spcAft>
              <a:buClr>
                <a:schemeClr val="bg2">
                  <a:lumMod val="40000"/>
                  <a:lumOff val="60000"/>
                </a:schemeClr>
              </a:buClr>
              <a:buFont typeface="Wingdings 3" charset="2"/>
              <a:buNone/>
              <a:defRPr/>
            </a:pPr>
            <a:r>
              <a:rPr lang="ru-RU" sz="2400" dirty="0">
                <a:latin typeface="Times New Roman" panose="02020603050405020304" pitchFamily="18" charset="0"/>
                <a:cs typeface="Times New Roman" panose="02020603050405020304" pitchFamily="18" charset="0"/>
              </a:rPr>
              <a:t>-  никогда не учить клиента;</a:t>
            </a:r>
          </a:p>
          <a:p>
            <a:pPr marL="0" indent="0" algn="just" fontAlgn="auto">
              <a:lnSpc>
                <a:spcPct val="150000"/>
              </a:lnSpc>
              <a:spcAft>
                <a:spcPts val="0"/>
              </a:spcAft>
              <a:buClr>
                <a:schemeClr val="bg2">
                  <a:lumMod val="40000"/>
                  <a:lumOff val="60000"/>
                </a:schemeClr>
              </a:buClr>
              <a:buFont typeface="Wingdings 3" charset="2"/>
              <a:buNone/>
              <a:defRPr/>
            </a:pPr>
            <a:r>
              <a:rPr lang="ru-RU" sz="2400" dirty="0">
                <a:latin typeface="Times New Roman" panose="02020603050405020304" pitchFamily="18" charset="0"/>
                <a:cs typeface="Times New Roman" panose="02020603050405020304" pitchFamily="18" charset="0"/>
              </a:rPr>
              <a:t>-  не создавать у клиента впечатления того, что он что-то должен или чем-то обязан.</a:t>
            </a:r>
          </a:p>
          <a:p>
            <a:pPr fontAlgn="auto">
              <a:spcAft>
                <a:spcPts val="0"/>
              </a:spcAft>
              <a:buClr>
                <a:schemeClr val="bg2">
                  <a:lumMod val="40000"/>
                  <a:lumOff val="60000"/>
                </a:schemeClr>
              </a:buClr>
              <a:buFont typeface="Wingdings 3" charset="2"/>
              <a:buChar char=""/>
              <a:defRPr/>
            </a:pP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14513"/>
            <a:ext cx="11326813" cy="4410075"/>
          </a:xfrm>
        </p:spPr>
        <p:txBody>
          <a:bodyPr rtlCol="0">
            <a:normAutofit/>
          </a:bodyPr>
          <a:lstStyle/>
          <a:p>
            <a:pPr marL="0" indent="0" algn="just" fontAlgn="auto">
              <a:lnSpc>
                <a:spcPct val="150000"/>
              </a:lnSpc>
              <a:spcAft>
                <a:spcPts val="0"/>
              </a:spcAft>
              <a:buClr>
                <a:schemeClr val="bg2">
                  <a:lumMod val="40000"/>
                  <a:lumOff val="60000"/>
                </a:schemeClr>
              </a:buClr>
              <a:buFont typeface="Wingdings 3" charset="2"/>
              <a:buNone/>
              <a:defRPr/>
            </a:pPr>
            <a:r>
              <a:rPr lang="ru-RU" sz="2800" dirty="0" smtClean="0">
                <a:latin typeface="Times New Roman" panose="02020603050405020304" pitchFamily="18" charset="0"/>
                <a:cs typeface="Times New Roman" panose="02020603050405020304" pitchFamily="18" charset="0"/>
              </a:rPr>
              <a:t>	Владение </a:t>
            </a:r>
            <a:r>
              <a:rPr lang="ru-RU" sz="2800" dirty="0">
                <a:latin typeface="Times New Roman" panose="02020603050405020304" pitchFamily="18" charset="0"/>
                <a:cs typeface="Times New Roman" panose="02020603050405020304" pitchFamily="18" charset="0"/>
              </a:rPr>
              <a:t>основной техникой проведения переговоров является предпосылкой поведения, отвечающего требованиям клиента. Для того чтобы сотрудники, работающие в контакте с клиентами, могли справляться с критическими ситуациями, складывающимися во время разговора, они должны обладать способностями управлять конфликтами.</a:t>
            </a:r>
          </a:p>
          <a:p>
            <a:pPr fontAlgn="auto">
              <a:spcAft>
                <a:spcPts val="0"/>
              </a:spcAft>
              <a:buClr>
                <a:schemeClr val="bg2">
                  <a:lumMod val="40000"/>
                  <a:lumOff val="60000"/>
                </a:schemeClr>
              </a:buClr>
              <a:buFont typeface="Wingdings 3" charset="2"/>
              <a:buChar char=""/>
              <a:defRPr/>
            </a:pPr>
            <a:endParaRPr lang="ru-RU" dirty="0"/>
          </a:p>
          <a:p>
            <a:pPr fontAlgn="auto">
              <a:spcAft>
                <a:spcPts val="0"/>
              </a:spcAft>
              <a:buClr>
                <a:schemeClr val="bg2">
                  <a:lumMod val="40000"/>
                  <a:lumOff val="60000"/>
                </a:schemeClr>
              </a:buClr>
              <a:buFont typeface="Wingdings 3" charset="2"/>
              <a:buChar char=""/>
              <a:defRPr/>
            </a:pP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Заголовок 1"/>
          <p:cNvSpPr>
            <a:spLocks noGrp="1"/>
          </p:cNvSpPr>
          <p:nvPr>
            <p:ph type="title"/>
          </p:nvPr>
        </p:nvSpPr>
        <p:spPr>
          <a:xfrm>
            <a:off x="844550" y="0"/>
            <a:ext cx="9404350" cy="1400175"/>
          </a:xfrm>
        </p:spPr>
        <p:txBody>
          <a:bodyPr/>
          <a:lstStyle/>
          <a:p>
            <a:pPr algn="ctr"/>
            <a:r>
              <a:rPr lang="ru-RU" b="1" smtClean="0">
                <a:latin typeface="Times New Roman" pitchFamily="18" charset="0"/>
                <a:cs typeface="Times New Roman" pitchFamily="18" charset="0"/>
              </a:rPr>
              <a:t>5. Коммуникация в критических ситуациях</a:t>
            </a:r>
            <a:r>
              <a:rPr lang="ru-RU" b="1" smtClean="0"/>
              <a:t/>
            </a:r>
            <a:br>
              <a:rPr lang="ru-RU" b="1" smtClean="0"/>
            </a:br>
            <a:endParaRPr lang="ru-RU" smtClean="0"/>
          </a:p>
        </p:txBody>
      </p:sp>
      <p:sp>
        <p:nvSpPr>
          <p:cNvPr id="3" name="Объект 2"/>
          <p:cNvSpPr>
            <a:spLocks noGrp="1"/>
          </p:cNvSpPr>
          <p:nvPr>
            <p:ph idx="1"/>
          </p:nvPr>
        </p:nvSpPr>
        <p:spPr>
          <a:xfrm>
            <a:off x="323850" y="1385888"/>
            <a:ext cx="11680825" cy="5456237"/>
          </a:xfrm>
        </p:spPr>
        <p:txBody>
          <a:bodyPr rtlCol="0">
            <a:normAutofit/>
          </a:bodyPr>
          <a:lstStyle/>
          <a:p>
            <a:pPr marL="0" indent="0" algn="just" fontAlgn="auto">
              <a:lnSpc>
                <a:spcPct val="150000"/>
              </a:lnSpc>
              <a:spcAft>
                <a:spcPts val="0"/>
              </a:spcAft>
              <a:buClr>
                <a:schemeClr val="bg2">
                  <a:lumMod val="40000"/>
                  <a:lumOff val="60000"/>
                </a:schemeClr>
              </a:buClr>
              <a:buFont typeface="Wingdings 3" charset="2"/>
              <a:buNone/>
              <a:defRPr/>
            </a:pPr>
            <a:r>
              <a:rPr lang="ru-RU" sz="2100" dirty="0" smtClean="0">
                <a:latin typeface="Times New Roman" panose="02020603050405020304" pitchFamily="18" charset="0"/>
                <a:cs typeface="Times New Roman" panose="02020603050405020304" pitchFamily="18" charset="0"/>
              </a:rPr>
              <a:t>	Особое </a:t>
            </a:r>
            <a:r>
              <a:rPr lang="ru-RU" sz="2100" dirty="0">
                <a:latin typeface="Times New Roman" panose="02020603050405020304" pitchFamily="18" charset="0"/>
                <a:cs typeface="Times New Roman" panose="02020603050405020304" pitchFamily="18" charset="0"/>
              </a:rPr>
              <a:t>значение приобретают коммуникативные умения сотрудника в критических ситуациях. Независимо от сфер обслуживания в непосредственном контакте сотрудников и клиентов происходят одинаковые критические события. Сотрудники различают два класса проблем.  </a:t>
            </a:r>
            <a:r>
              <a:rPr lang="ru-RU" sz="2100" u="sng" dirty="0">
                <a:latin typeface="Times New Roman" panose="02020603050405020304" pitchFamily="18" charset="0"/>
                <a:cs typeface="Times New Roman" panose="02020603050405020304" pitchFamily="18" charset="0"/>
              </a:rPr>
              <a:t>Проблемы первого  класса</a:t>
            </a:r>
            <a:r>
              <a:rPr lang="ru-RU" sz="2100" dirty="0">
                <a:latin typeface="Times New Roman" panose="02020603050405020304" pitchFamily="18" charset="0"/>
                <a:cs typeface="Times New Roman" panose="02020603050405020304" pitchFamily="18" charset="0"/>
              </a:rPr>
              <a:t> возникают из-за неуместных ожиданий  клиентов и охватывают следующие события:</a:t>
            </a:r>
          </a:p>
          <a:p>
            <a:pPr marL="0" indent="0" algn="just" fontAlgn="auto">
              <a:lnSpc>
                <a:spcPct val="150000"/>
              </a:lnSpc>
              <a:spcAft>
                <a:spcPts val="0"/>
              </a:spcAft>
              <a:buClr>
                <a:schemeClr val="bg2">
                  <a:lumMod val="40000"/>
                  <a:lumOff val="60000"/>
                </a:schemeClr>
              </a:buClr>
              <a:buFont typeface="Wingdings 3" charset="2"/>
              <a:buNone/>
              <a:defRPr/>
            </a:pPr>
            <a:r>
              <a:rPr lang="ru-RU" sz="2100" dirty="0">
                <a:latin typeface="Times New Roman" panose="02020603050405020304" pitchFamily="18" charset="0"/>
                <a:cs typeface="Times New Roman" panose="02020603050405020304" pitchFamily="18" charset="0"/>
              </a:rPr>
              <a:t>-   </a:t>
            </a:r>
            <a:r>
              <a:rPr lang="ru-RU" sz="2100" i="1" dirty="0">
                <a:latin typeface="Times New Roman" panose="02020603050405020304" pitchFamily="18" charset="0"/>
                <a:cs typeface="Times New Roman" panose="02020603050405020304" pitchFamily="18" charset="0"/>
              </a:rPr>
              <a:t>безрассудные требования</a:t>
            </a:r>
            <a:endParaRPr lang="ru-RU" sz="2100" dirty="0">
              <a:latin typeface="Times New Roman" panose="02020603050405020304" pitchFamily="18" charset="0"/>
              <a:cs typeface="Times New Roman" panose="02020603050405020304" pitchFamily="18" charset="0"/>
            </a:endParaRPr>
          </a:p>
          <a:p>
            <a:pPr marL="0" indent="0" algn="just" fontAlgn="auto">
              <a:spcAft>
                <a:spcPts val="0"/>
              </a:spcAft>
              <a:buClr>
                <a:schemeClr val="bg2">
                  <a:lumMod val="40000"/>
                  <a:lumOff val="60000"/>
                </a:schemeClr>
              </a:buClr>
              <a:buFont typeface="Wingdings 3" charset="2"/>
              <a:buNone/>
              <a:defRPr/>
            </a:pPr>
            <a:r>
              <a:rPr lang="ru-RU" sz="2100" dirty="0">
                <a:latin typeface="Times New Roman" panose="02020603050405020304" pitchFamily="18" charset="0"/>
                <a:cs typeface="Times New Roman" panose="02020603050405020304" pitchFamily="18" charset="0"/>
              </a:rPr>
              <a:t>-  </a:t>
            </a:r>
            <a:r>
              <a:rPr lang="ru-RU" sz="2100" i="1" dirty="0">
                <a:latin typeface="Times New Roman" panose="02020603050405020304" pitchFamily="18" charset="0"/>
                <a:cs typeface="Times New Roman" panose="02020603050405020304" pitchFamily="18" charset="0"/>
              </a:rPr>
              <a:t>требования, противоречащие правилам предприятия</a:t>
            </a:r>
            <a:r>
              <a:rPr lang="ru-RU" sz="2100" dirty="0">
                <a:latin typeface="Times New Roman" panose="02020603050405020304" pitchFamily="18" charset="0"/>
                <a:cs typeface="Times New Roman" panose="02020603050405020304" pitchFamily="18" charset="0"/>
              </a:rPr>
              <a:t>;</a:t>
            </a:r>
          </a:p>
          <a:p>
            <a:pPr marL="0" indent="0" algn="just" fontAlgn="auto">
              <a:spcAft>
                <a:spcPts val="0"/>
              </a:spcAft>
              <a:buClr>
                <a:schemeClr val="bg2">
                  <a:lumMod val="40000"/>
                  <a:lumOff val="60000"/>
                </a:schemeClr>
              </a:buClr>
              <a:buFont typeface="Wingdings 3" charset="2"/>
              <a:buNone/>
              <a:defRPr/>
            </a:pPr>
            <a:r>
              <a:rPr lang="ru-RU" sz="2100" dirty="0">
                <a:latin typeface="Times New Roman" panose="02020603050405020304" pitchFamily="18" charset="0"/>
                <a:cs typeface="Times New Roman" panose="02020603050405020304" pitchFamily="18" charset="0"/>
              </a:rPr>
              <a:t>-  </a:t>
            </a:r>
            <a:r>
              <a:rPr lang="ru-RU" sz="2100" i="1" dirty="0">
                <a:latin typeface="Times New Roman" panose="02020603050405020304" pitchFamily="18" charset="0"/>
                <a:cs typeface="Times New Roman" panose="02020603050405020304" pitchFamily="18" charset="0"/>
              </a:rPr>
              <a:t>поведение, противоречащее нормам общения людей</a:t>
            </a:r>
            <a:endParaRPr lang="ru-RU" sz="2100" dirty="0">
              <a:latin typeface="Times New Roman" panose="02020603050405020304" pitchFamily="18" charset="0"/>
              <a:cs typeface="Times New Roman" panose="02020603050405020304" pitchFamily="18" charset="0"/>
            </a:endParaRPr>
          </a:p>
          <a:p>
            <a:pPr marL="0" indent="0" algn="just" fontAlgn="auto">
              <a:spcAft>
                <a:spcPts val="0"/>
              </a:spcAft>
              <a:buClr>
                <a:schemeClr val="bg2">
                  <a:lumMod val="40000"/>
                  <a:lumOff val="60000"/>
                </a:schemeClr>
              </a:buClr>
              <a:buFont typeface="Wingdings 3" charset="2"/>
              <a:buNone/>
              <a:defRPr/>
            </a:pPr>
            <a:r>
              <a:rPr lang="ru-RU" sz="2100" dirty="0">
                <a:latin typeface="Times New Roman" panose="02020603050405020304" pitchFamily="18" charset="0"/>
                <a:cs typeface="Times New Roman" panose="02020603050405020304" pitchFamily="18" charset="0"/>
              </a:rPr>
              <a:t>-  </a:t>
            </a:r>
            <a:r>
              <a:rPr lang="ru-RU" sz="2100" i="1" dirty="0">
                <a:latin typeface="Times New Roman" panose="02020603050405020304" pitchFamily="18" charset="0"/>
                <a:cs typeface="Times New Roman" panose="02020603050405020304" pitchFamily="18" charset="0"/>
              </a:rPr>
              <a:t>нетрезвое состояние и связанные с ним неприемлемые требования к сотрудникам</a:t>
            </a:r>
            <a:r>
              <a:rPr lang="ru-RU" sz="2100" dirty="0">
                <a:latin typeface="Times New Roman" panose="02020603050405020304" pitchFamily="18" charset="0"/>
                <a:cs typeface="Times New Roman" panose="02020603050405020304" pitchFamily="18" charset="0"/>
              </a:rPr>
              <a:t>;</a:t>
            </a:r>
          </a:p>
          <a:p>
            <a:pPr marL="0" indent="0" algn="just" fontAlgn="auto">
              <a:spcAft>
                <a:spcPts val="0"/>
              </a:spcAft>
              <a:buClr>
                <a:schemeClr val="bg2">
                  <a:lumMod val="40000"/>
                  <a:lumOff val="60000"/>
                </a:schemeClr>
              </a:buClr>
              <a:buFont typeface="Wingdings 3" charset="2"/>
              <a:buNone/>
              <a:defRPr/>
            </a:pPr>
            <a:r>
              <a:rPr lang="ru-RU" sz="2100" dirty="0">
                <a:latin typeface="Times New Roman" panose="02020603050405020304" pitchFamily="18" charset="0"/>
                <a:cs typeface="Times New Roman" panose="02020603050405020304" pitchFamily="18" charset="0"/>
              </a:rPr>
              <a:t>-  </a:t>
            </a:r>
            <a:r>
              <a:rPr lang="ru-RU" sz="2100" i="1" dirty="0">
                <a:latin typeface="Times New Roman" panose="02020603050405020304" pitchFamily="18" charset="0"/>
                <a:cs typeface="Times New Roman" panose="02020603050405020304" pitchFamily="18" charset="0"/>
              </a:rPr>
              <a:t>нарушение социальных норм</a:t>
            </a:r>
            <a:r>
              <a:rPr lang="ru-RU" sz="2100" dirty="0">
                <a:latin typeface="Times New Roman" panose="02020603050405020304" pitchFamily="18" charset="0"/>
                <a:cs typeface="Times New Roman" panose="02020603050405020304" pitchFamily="18" charset="0"/>
              </a:rPr>
              <a:t>;</a:t>
            </a:r>
          </a:p>
          <a:p>
            <a:pPr marL="0" indent="0" algn="just" fontAlgn="auto">
              <a:spcAft>
                <a:spcPts val="0"/>
              </a:spcAft>
              <a:buClr>
                <a:schemeClr val="bg2">
                  <a:lumMod val="40000"/>
                  <a:lumOff val="60000"/>
                </a:schemeClr>
              </a:buClr>
              <a:buFont typeface="Wingdings 3" charset="2"/>
              <a:buNone/>
              <a:defRPr/>
            </a:pPr>
            <a:r>
              <a:rPr lang="ru-RU" sz="2100" dirty="0">
                <a:latin typeface="Times New Roman" panose="02020603050405020304" pitchFamily="18" charset="0"/>
                <a:cs typeface="Times New Roman" panose="02020603050405020304" pitchFamily="18" charset="0"/>
              </a:rPr>
              <a:t>-  </a:t>
            </a:r>
            <a:r>
              <a:rPr lang="ru-RU" sz="2100" i="1" dirty="0">
                <a:latin typeface="Times New Roman" panose="02020603050405020304" pitchFamily="18" charset="0"/>
                <a:cs typeface="Times New Roman" panose="02020603050405020304" pitchFamily="18" charset="0"/>
              </a:rPr>
              <a:t>специальные потребности</a:t>
            </a:r>
            <a:r>
              <a:rPr lang="ru-RU" sz="2100" dirty="0">
                <a:latin typeface="Times New Roman" panose="02020603050405020304" pitchFamily="18" charset="0"/>
                <a:cs typeface="Times New Roman" panose="02020603050405020304" pitchFamily="18" charset="0"/>
              </a:rPr>
              <a:t>.</a:t>
            </a:r>
          </a:p>
          <a:p>
            <a:pPr fontAlgn="auto">
              <a:spcAft>
                <a:spcPts val="0"/>
              </a:spcAft>
              <a:buClr>
                <a:schemeClr val="bg2">
                  <a:lumMod val="40000"/>
                  <a:lumOff val="60000"/>
                </a:schemeClr>
              </a:buClr>
              <a:buFont typeface="Wingdings 3" charset="2"/>
              <a:buChar char=""/>
              <a:defRPr/>
            </a:pP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68300" y="914400"/>
            <a:ext cx="11563350" cy="5746750"/>
          </a:xfrm>
        </p:spPr>
        <p:txBody>
          <a:bodyPr rtlCol="0">
            <a:normAutofit/>
          </a:bodyPr>
          <a:lstStyle/>
          <a:p>
            <a:pPr marL="0" indent="0" algn="just" fontAlgn="auto">
              <a:lnSpc>
                <a:spcPct val="150000"/>
              </a:lnSpc>
              <a:spcAft>
                <a:spcPts val="0"/>
              </a:spcAft>
              <a:buClr>
                <a:schemeClr val="bg2">
                  <a:lumMod val="40000"/>
                  <a:lumOff val="60000"/>
                </a:schemeClr>
              </a:buClr>
              <a:buFont typeface="Wingdings 3" charset="2"/>
              <a:buNone/>
              <a:defRPr/>
            </a:pPr>
            <a:r>
              <a:rPr lang="ru-RU" sz="2400" u="sng" dirty="0">
                <a:latin typeface="Times New Roman" panose="02020603050405020304" pitchFamily="18" charset="0"/>
                <a:cs typeface="Times New Roman" panose="02020603050405020304" pitchFamily="18" charset="0"/>
              </a:rPr>
              <a:t>Проблемы второго класса </a:t>
            </a:r>
            <a:r>
              <a:rPr lang="ru-RU" sz="2400" dirty="0">
                <a:latin typeface="Times New Roman" panose="02020603050405020304" pitchFamily="18" charset="0"/>
                <a:cs typeface="Times New Roman" panose="02020603050405020304" pitchFamily="18" charset="0"/>
              </a:rPr>
              <a:t> возникают по причине трудностей в самой системе обслуживания или в результате ошибок сотрудников (</a:t>
            </a:r>
            <a:r>
              <a:rPr lang="en-US" sz="2400" dirty="0" err="1">
                <a:latin typeface="Times New Roman" panose="02020603050405020304" pitchFamily="18" charset="0"/>
                <a:cs typeface="Times New Roman" panose="02020603050405020304" pitchFamily="18" charset="0"/>
              </a:rPr>
              <a:t>Bitner</a:t>
            </a:r>
            <a:r>
              <a:rPr lang="ru-RU" sz="2400" dirty="0">
                <a:latin typeface="Times New Roman" panose="02020603050405020304" pitchFamily="18" charset="0"/>
                <a:cs typeface="Times New Roman" panose="02020603050405020304" pitchFamily="18" charset="0"/>
              </a:rPr>
              <a:t> и др., 1994):</a:t>
            </a:r>
          </a:p>
          <a:p>
            <a:pPr marL="0" indent="0" algn="just" fontAlgn="auto">
              <a:lnSpc>
                <a:spcPct val="150000"/>
              </a:lnSpc>
              <a:spcAft>
                <a:spcPts val="0"/>
              </a:spcAft>
              <a:buClr>
                <a:schemeClr val="bg2">
                  <a:lumMod val="40000"/>
                  <a:lumOff val="60000"/>
                </a:schemeClr>
              </a:buClr>
              <a:buFont typeface="Wingdings 3" charset="2"/>
              <a:buNone/>
              <a:defRPr/>
            </a:pPr>
            <a:r>
              <a:rPr lang="ru-RU" sz="2400" dirty="0">
                <a:latin typeface="Times New Roman" panose="02020603050405020304" pitchFamily="18" charset="0"/>
                <a:cs typeface="Times New Roman" panose="02020603050405020304" pitchFamily="18" charset="0"/>
              </a:rPr>
              <a:t>- </a:t>
            </a:r>
            <a:r>
              <a:rPr lang="ru-RU" sz="2400" i="1" dirty="0">
                <a:latin typeface="Times New Roman" panose="02020603050405020304" pitchFamily="18" charset="0"/>
                <a:cs typeface="Times New Roman" panose="02020603050405020304" pitchFamily="18" charset="0"/>
              </a:rPr>
              <a:t> </a:t>
            </a:r>
            <a:r>
              <a:rPr lang="ru-RU" sz="2400" i="1" dirty="0" err="1">
                <a:latin typeface="Times New Roman" panose="02020603050405020304" pitchFamily="18" charset="0"/>
                <a:cs typeface="Times New Roman" panose="02020603050405020304" pitchFamily="18" charset="0"/>
              </a:rPr>
              <a:t>непредоставление</a:t>
            </a:r>
            <a:r>
              <a:rPr lang="ru-RU" sz="2400" i="1" dirty="0">
                <a:latin typeface="Times New Roman" panose="02020603050405020304" pitchFamily="18" charset="0"/>
                <a:cs typeface="Times New Roman" panose="02020603050405020304" pitchFamily="18" charset="0"/>
              </a:rPr>
              <a:t>  услуги или отсутствие товара, например, </a:t>
            </a:r>
            <a:r>
              <a:rPr lang="ru-RU" sz="2400" dirty="0">
                <a:latin typeface="Times New Roman" panose="02020603050405020304" pitchFamily="18" charset="0"/>
                <a:cs typeface="Times New Roman" panose="02020603050405020304" pitchFamily="18" charset="0"/>
              </a:rPr>
              <a:t>пассажир самолета сверяет свое место с местом, указанным в билете, и говорит: «А я заказывал место у окна»;</a:t>
            </a:r>
          </a:p>
          <a:p>
            <a:pPr marL="0" indent="0" algn="just" fontAlgn="auto">
              <a:lnSpc>
                <a:spcPct val="150000"/>
              </a:lnSpc>
              <a:spcAft>
                <a:spcPts val="0"/>
              </a:spcAft>
              <a:buClr>
                <a:schemeClr val="bg2">
                  <a:lumMod val="40000"/>
                  <a:lumOff val="60000"/>
                </a:schemeClr>
              </a:buClr>
              <a:buFont typeface="Wingdings 3" charset="2"/>
              <a:buNone/>
              <a:defRPr/>
            </a:pPr>
            <a:r>
              <a:rPr lang="ru-RU" sz="2400" dirty="0">
                <a:latin typeface="Times New Roman" panose="02020603050405020304" pitchFamily="18" charset="0"/>
                <a:cs typeface="Times New Roman" panose="02020603050405020304" pitchFamily="18" charset="0"/>
              </a:rPr>
              <a:t>- </a:t>
            </a:r>
            <a:r>
              <a:rPr lang="ru-RU" sz="2400" i="1" dirty="0">
                <a:latin typeface="Times New Roman" panose="02020603050405020304" pitchFamily="18" charset="0"/>
                <a:cs typeface="Times New Roman" panose="02020603050405020304" pitchFamily="18" charset="0"/>
              </a:rPr>
              <a:t> медленное обслуживание: </a:t>
            </a:r>
            <a:r>
              <a:rPr lang="ru-RU" sz="2400" dirty="0">
                <a:latin typeface="Times New Roman" panose="02020603050405020304" pitchFamily="18" charset="0"/>
                <a:cs typeface="Times New Roman" panose="02020603050405020304" pitchFamily="18" charset="0"/>
              </a:rPr>
              <a:t>«Мы здесь уже 30 минут, но все еще не смогли сделать заказ»;</a:t>
            </a:r>
          </a:p>
          <a:p>
            <a:pPr marL="0" indent="0" algn="just" fontAlgn="auto">
              <a:lnSpc>
                <a:spcPct val="150000"/>
              </a:lnSpc>
              <a:spcAft>
                <a:spcPts val="0"/>
              </a:spcAft>
              <a:buClr>
                <a:schemeClr val="bg2">
                  <a:lumMod val="40000"/>
                  <a:lumOff val="60000"/>
                </a:schemeClr>
              </a:buClr>
              <a:buFont typeface="Wingdings 3" charset="2"/>
              <a:buNone/>
              <a:defRPr/>
            </a:pPr>
            <a:r>
              <a:rPr lang="ru-RU" sz="2400" dirty="0">
                <a:latin typeface="Times New Roman" panose="02020603050405020304" pitchFamily="18" charset="0"/>
                <a:cs typeface="Times New Roman" panose="02020603050405020304" pitchFamily="18" charset="0"/>
              </a:rPr>
              <a:t>- </a:t>
            </a:r>
            <a:r>
              <a:rPr lang="ru-RU" sz="2400" i="1" dirty="0">
                <a:latin typeface="Times New Roman" panose="02020603050405020304" pitchFamily="18" charset="0"/>
                <a:cs typeface="Times New Roman" panose="02020603050405020304" pitchFamily="18" charset="0"/>
              </a:rPr>
              <a:t>неприемлемое обслуживание, товары с дефектами качества: </a:t>
            </a:r>
            <a:r>
              <a:rPr lang="ru-RU" sz="2400" dirty="0">
                <a:latin typeface="Times New Roman" panose="02020603050405020304" pitchFamily="18" charset="0"/>
                <a:cs typeface="Times New Roman" panose="02020603050405020304" pitchFamily="18" charset="0"/>
              </a:rPr>
              <a:t>«В комнате не осуществлялась уборка».</a:t>
            </a:r>
          </a:p>
          <a:p>
            <a:pPr fontAlgn="auto">
              <a:spcAft>
                <a:spcPts val="0"/>
              </a:spcAft>
              <a:buClr>
                <a:schemeClr val="bg2">
                  <a:lumMod val="40000"/>
                  <a:lumOff val="60000"/>
                </a:schemeClr>
              </a:buClr>
              <a:buFont typeface="Wingdings 3" charset="2"/>
              <a:buChar char=""/>
              <a:defRPr/>
            </a:pP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Заголовок 1"/>
          <p:cNvSpPr>
            <a:spLocks noGrp="1"/>
          </p:cNvSpPr>
          <p:nvPr>
            <p:ph type="title"/>
          </p:nvPr>
        </p:nvSpPr>
        <p:spPr>
          <a:xfrm>
            <a:off x="1295400" y="192088"/>
            <a:ext cx="9404350" cy="1400175"/>
          </a:xfrm>
        </p:spPr>
        <p:txBody>
          <a:bodyPr/>
          <a:lstStyle/>
          <a:p>
            <a:pPr algn="ctr"/>
            <a:r>
              <a:rPr lang="ru-RU" b="1" smtClean="0">
                <a:solidFill>
                  <a:schemeClr val="tx1"/>
                </a:solidFill>
                <a:latin typeface="Times New Roman" pitchFamily="18" charset="0"/>
                <a:cs typeface="Times New Roman" pitchFamily="18" charset="0"/>
              </a:rPr>
              <a:t>Невербальная коммуникация во взаимодействии c клиентом</a:t>
            </a:r>
            <a:endParaRPr lang="ru-RU" smtClean="0"/>
          </a:p>
        </p:txBody>
      </p:sp>
      <p:sp>
        <p:nvSpPr>
          <p:cNvPr id="43010" name="Объект 2"/>
          <p:cNvSpPr>
            <a:spLocks noGrp="1"/>
          </p:cNvSpPr>
          <p:nvPr>
            <p:ph idx="1"/>
          </p:nvPr>
        </p:nvSpPr>
        <p:spPr>
          <a:xfrm>
            <a:off x="400050" y="1716088"/>
            <a:ext cx="11460163" cy="5568950"/>
          </a:xfrm>
        </p:spPr>
        <p:txBody>
          <a:bodyPr/>
          <a:lstStyle/>
          <a:p>
            <a:pPr marL="0" indent="0" algn="just">
              <a:lnSpc>
                <a:spcPct val="150000"/>
              </a:lnSpc>
              <a:buFont typeface="Wingdings 3" pitchFamily="18" charset="2"/>
              <a:buNone/>
            </a:pPr>
            <a:r>
              <a:rPr lang="ru-RU" sz="2400" smtClean="0">
                <a:latin typeface="Times New Roman" pitchFamily="18" charset="0"/>
                <a:cs typeface="Times New Roman" pitchFamily="18" charset="0"/>
              </a:rPr>
              <a:t>	Сообщения передаются не только вербальным путем. При встрече с другим человеком можно получить информацию различного характера на основе способа его поведения. Передача сообщений без использования речи называется невербальной коммуникацией. Но это не значит, как это иногда утверждается, что любое поведение передает другому человеку сообщение. Скорее наоборот, существует тенденция судить на основании поведения собеседника о самом собеседнике. </a:t>
            </a:r>
          </a:p>
          <a:p>
            <a:pPr marL="0" indent="0" algn="just">
              <a:lnSpc>
                <a:spcPct val="150000"/>
              </a:lnSpc>
              <a:buFont typeface="Wingdings 3" pitchFamily="18" charset="2"/>
              <a:buNone/>
            </a:pPr>
            <a:r>
              <a:rPr lang="ru-RU" sz="2400" smtClean="0">
                <a:latin typeface="Times New Roman" pitchFamily="18" charset="0"/>
                <a:cs typeface="Times New Roman" pitchFamily="18" charset="0"/>
              </a:rPr>
              <a:t>	Эта тенденция – придавать каждому поведению значение - имеет биологические причины: поведение других дает нам информацию об их эмоциональном состоянии.</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6213" y="280988"/>
            <a:ext cx="11696700" cy="6710362"/>
          </a:xfrm>
        </p:spPr>
        <p:txBody>
          <a:bodyPr>
            <a:normAutofit/>
          </a:bodyPr>
          <a:lstStyle/>
          <a:p>
            <a:pPr marL="0" indent="0" algn="just">
              <a:lnSpc>
                <a:spcPct val="130000"/>
              </a:lnSpc>
              <a:buFont typeface="Wingdings 3" pitchFamily="18" charset="2"/>
              <a:buNone/>
            </a:pPr>
            <a:r>
              <a:rPr lang="ru-RU" sz="2200" smtClean="0">
                <a:latin typeface="Times New Roman" pitchFamily="18" charset="0"/>
                <a:cs typeface="Times New Roman" pitchFamily="18" charset="0"/>
              </a:rPr>
              <a:t>	В ходе развития истории человеческого рода этот процесс становился намного сложнее. Сегодня есть значительно больше возможностей произвести определенное впечатление на других при помощи </a:t>
            </a:r>
            <a:r>
              <a:rPr lang="ru-RU" sz="2200" b="1" u="sng" smtClean="0">
                <a:latin typeface="Times New Roman" pitchFamily="18" charset="0"/>
                <a:cs typeface="Times New Roman" pitchFamily="18" charset="0"/>
              </a:rPr>
              <a:t>невербального поведения</a:t>
            </a:r>
            <a:r>
              <a:rPr lang="ru-RU" sz="2200" smtClean="0">
                <a:latin typeface="Times New Roman" pitchFamily="18" charset="0"/>
                <a:cs typeface="Times New Roman" pitchFamily="18" charset="0"/>
              </a:rPr>
              <a:t>. </a:t>
            </a:r>
            <a:r>
              <a:rPr lang="ru-RU" sz="2200" i="1" smtClean="0">
                <a:latin typeface="Times New Roman" pitchFamily="18" charset="0"/>
                <a:cs typeface="Times New Roman" pitchFamily="18" charset="0"/>
              </a:rPr>
              <a:t>Так, например</a:t>
            </a:r>
            <a:r>
              <a:rPr lang="ru-RU" sz="2200" smtClean="0">
                <a:latin typeface="Times New Roman" pitchFamily="18" charset="0"/>
                <a:cs typeface="Times New Roman" pitchFamily="18" charset="0"/>
              </a:rPr>
              <a:t>, мы можем соответствующим внешним видом, одеждой, украшением или аксессуарами произвести впечатление на других людей (или, по крайней мере, попробовать). Но, прежде всего, люди могут использовать невербальное поведение умышленно, не переживая соответствующих чувств. </a:t>
            </a:r>
          </a:p>
          <a:p>
            <a:pPr marL="0" indent="0" algn="just">
              <a:lnSpc>
                <a:spcPct val="130000"/>
              </a:lnSpc>
              <a:buFont typeface="Wingdings 3" pitchFamily="18" charset="2"/>
              <a:buNone/>
            </a:pPr>
            <a:r>
              <a:rPr lang="ru-RU" sz="2200" smtClean="0">
                <a:latin typeface="Times New Roman" pitchFamily="18" charset="0"/>
                <a:cs typeface="Times New Roman" pitchFamily="18" charset="0"/>
              </a:rPr>
              <a:t>	Таким образом, улыбкой и направленным к собеседнику корпусом мы иногда показываем, что рады его видеть, на самом деле не испытывая этого чувства. Но этот пример также показывает, что игра чувствами имеет свои границы: в упомянутом случае одной улыбки будет недостаточно, так как наши глаза выдают наши чувства. Если человек искренне улыбается, то мускулатура, расположенная вокруг глаз, изменяется. Это происходит непроизвольно, и значит, что мы не можем сознательно воздействовать на соответствующие мускулы, расположенные вокруг глаз. Поэтому нельзя полностью отобразить чувство радости – «фальшивое дружелюбие можно легко узнать по глазам».</a:t>
            </a:r>
          </a:p>
          <a:p>
            <a:pPr marL="0" indent="0">
              <a:lnSpc>
                <a:spcPct val="80000"/>
              </a:lnSpc>
              <a:buFont typeface="Wingdings 3" pitchFamily="18" charset="2"/>
              <a:buNone/>
            </a:pPr>
            <a:endParaRPr lang="ru-RU" sz="190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87363" y="1519238"/>
            <a:ext cx="11163300" cy="4159250"/>
          </a:xfrm>
        </p:spPr>
        <p:txBody>
          <a:bodyPr>
            <a:normAutofit/>
          </a:bodyPr>
          <a:lstStyle/>
          <a:p>
            <a:pPr marL="0" indent="0" algn="just">
              <a:lnSpc>
                <a:spcPct val="150000"/>
              </a:lnSpc>
              <a:buFont typeface="Wingdings 3" pitchFamily="18" charset="2"/>
              <a:buNone/>
            </a:pPr>
            <a:r>
              <a:rPr lang="ru-RU" sz="2800" smtClean="0">
                <a:latin typeface="Times New Roman" pitchFamily="18" charset="0"/>
                <a:cs typeface="Times New Roman" pitchFamily="18" charset="0"/>
              </a:rPr>
              <a:t>	Понимание этого имеет большое значение для работы в непосредственном контакте с клиентами. По поведению сотрудников предприятия </a:t>
            </a:r>
            <a:r>
              <a:rPr lang="ru-RU" sz="2800" b="1" smtClean="0">
                <a:effectLst>
                  <a:outerShdw blurRad="38100" dist="38100" dir="2700000" algn="tl">
                    <a:srgbClr val="1E5155"/>
                  </a:outerShdw>
                </a:effectLst>
                <a:latin typeface="Times New Roman" pitchFamily="18" charset="0"/>
                <a:cs typeface="Times New Roman" pitchFamily="18" charset="0"/>
              </a:rPr>
              <a:t>клиенты судят о чувствах</a:t>
            </a:r>
            <a:r>
              <a:rPr lang="ru-RU" sz="2800" smtClean="0">
                <a:latin typeface="Times New Roman" pitchFamily="18" charset="0"/>
                <a:cs typeface="Times New Roman" pitchFamily="18" charset="0"/>
              </a:rPr>
              <a:t>, которые те испытывают по отношению к ним. </a:t>
            </a:r>
            <a:r>
              <a:rPr lang="ru-RU" sz="2800" u="sng" smtClean="0">
                <a:latin typeface="Times New Roman" pitchFamily="18" charset="0"/>
                <a:cs typeface="Times New Roman" pitchFamily="18" charset="0"/>
              </a:rPr>
              <a:t>Ориентация на клиента в большой мере передается невербальным путем. </a:t>
            </a:r>
            <a:r>
              <a:rPr lang="ru-RU" u="sng" smtClean="0"/>
              <a:t> </a:t>
            </a:r>
          </a:p>
          <a:p>
            <a:pPr marL="0" indent="0"/>
            <a:endParaRPr lang="ru-RU" u="sng"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Объект 2"/>
          <p:cNvSpPr>
            <a:spLocks noGrp="1"/>
          </p:cNvSpPr>
          <p:nvPr>
            <p:ph idx="1"/>
          </p:nvPr>
        </p:nvSpPr>
        <p:spPr>
          <a:xfrm>
            <a:off x="363538" y="738188"/>
            <a:ext cx="11479212" cy="6503987"/>
          </a:xfrm>
        </p:spPr>
        <p:txBody>
          <a:bodyPr/>
          <a:lstStyle/>
          <a:p>
            <a:pPr marL="0" indent="0" algn="just">
              <a:lnSpc>
                <a:spcPct val="150000"/>
              </a:lnSpc>
              <a:buFont typeface="Wingdings 3" pitchFamily="18" charset="2"/>
              <a:buNone/>
            </a:pPr>
            <a:r>
              <a:rPr lang="ru-RU" sz="2200" smtClean="0">
                <a:latin typeface="Times New Roman" pitchFamily="18" charset="0"/>
                <a:cs typeface="Times New Roman" pitchFamily="18" charset="0"/>
              </a:rPr>
              <a:t>	Ориентация на клиента проявляется в поведении сотрудников, которое затем анализируется. Важнейшими условиями ориентации на клиентов являются, с одной стороны, сам сотрудник, его отношение, личность и мотивация; с другой стороны, ситуация. Прежде всего, ролевые конфликты, вызванные поведением руководства, и атмосфера в организации оказывают непосредственное влияние на ориентацию сотрудников на клиента.</a:t>
            </a:r>
          </a:p>
          <a:p>
            <a:pPr marL="0" indent="0" algn="just">
              <a:lnSpc>
                <a:spcPct val="150000"/>
              </a:lnSpc>
              <a:buFont typeface="Wingdings 3" pitchFamily="18" charset="2"/>
              <a:buNone/>
            </a:pPr>
            <a:r>
              <a:rPr lang="ru-RU" sz="2200" smtClean="0">
                <a:latin typeface="Times New Roman" pitchFamily="18" charset="0"/>
                <a:cs typeface="Times New Roman" pitchFamily="18" charset="0"/>
              </a:rPr>
              <a:t>	Ориентация сотрудников на клиента охватывает три аспекта – профессиональный, социальный и личностный. С точки зрения профессионального аспекта сотрудник должен решать проблему клиента, которая побудила клиента вступить в контакт с предприятием. Это могут быть консультации по финансовым вопросам, ремонт сломавшегося автомобиля или проблемы, связанные со здоровьем: то есть все, что предлагают предприятия и производители услуг.</a:t>
            </a:r>
          </a:p>
          <a:p>
            <a:pPr marL="0" indent="0">
              <a:buFont typeface="Wingdings 3" pitchFamily="18" charset="2"/>
              <a:buNone/>
            </a:pPr>
            <a:endParaRPr lang="ru-RU" sz="22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0988" y="323850"/>
            <a:ext cx="11664950" cy="6210300"/>
          </a:xfrm>
        </p:spPr>
        <p:txBody>
          <a:bodyPr rtlCol="0">
            <a:normAutofit fontScale="92500" lnSpcReduction="10000"/>
          </a:bodyPr>
          <a:lstStyle/>
          <a:p>
            <a:pPr marL="0" indent="0" algn="just" fontAlgn="auto">
              <a:lnSpc>
                <a:spcPct val="150000"/>
              </a:lnSpc>
              <a:spcAft>
                <a:spcPts val="0"/>
              </a:spcAft>
              <a:buClr>
                <a:schemeClr val="bg2">
                  <a:lumMod val="40000"/>
                  <a:lumOff val="60000"/>
                </a:schemeClr>
              </a:buClr>
              <a:buFont typeface="Wingdings 3" charset="2"/>
              <a:buNone/>
              <a:defRPr/>
            </a:pPr>
            <a:r>
              <a:rPr lang="ru-RU" sz="2400" dirty="0" smtClean="0">
                <a:latin typeface="Times New Roman" panose="02020603050405020304" pitchFamily="18" charset="0"/>
                <a:cs typeface="Times New Roman" panose="02020603050405020304" pitchFamily="18" charset="0"/>
              </a:rPr>
              <a:t>	Следующие </a:t>
            </a:r>
            <a:r>
              <a:rPr lang="ru-RU" sz="2400" dirty="0">
                <a:latin typeface="Times New Roman" panose="02020603050405020304" pitchFamily="18" charset="0"/>
                <a:cs typeface="Times New Roman" panose="02020603050405020304" pitchFamily="18" charset="0"/>
              </a:rPr>
              <a:t>рассуждения ограничиваются социальной и личной сторонами ориентации на клиента, так как, в противоположность, профессиональному аспекту они подчиняются одинаковым законам при всех встречах клиента и сотрудника. Но это не значит, что профессиональная сторона не важна. Совсем, наоборот:</a:t>
            </a:r>
          </a:p>
          <a:p>
            <a:pPr marL="0" indent="0" algn="just" fontAlgn="auto">
              <a:lnSpc>
                <a:spcPct val="150000"/>
              </a:lnSpc>
              <a:spcAft>
                <a:spcPts val="0"/>
              </a:spcAft>
              <a:buClr>
                <a:schemeClr val="bg2">
                  <a:lumMod val="40000"/>
                  <a:lumOff val="60000"/>
                </a:schemeClr>
              </a:buClr>
              <a:buFont typeface="Wingdings 3" charset="2"/>
              <a:buNone/>
              <a:defRPr/>
            </a:pPr>
            <a:r>
              <a:rPr lang="ru-RU" sz="2400" b="1" i="1" dirty="0" smtClean="0">
                <a:latin typeface="Times New Roman" panose="02020603050405020304" pitchFamily="18" charset="0"/>
                <a:cs typeface="Times New Roman" panose="02020603050405020304" pitchFamily="18" charset="0"/>
              </a:rPr>
              <a:t>	Профессиональная </a:t>
            </a:r>
            <a:r>
              <a:rPr lang="ru-RU" sz="2400" b="1" i="1" dirty="0">
                <a:latin typeface="Times New Roman" panose="02020603050405020304" pitchFamily="18" charset="0"/>
                <a:cs typeface="Times New Roman" panose="02020603050405020304" pitchFamily="18" charset="0"/>
              </a:rPr>
              <a:t>компетенция</a:t>
            </a:r>
            <a:r>
              <a:rPr lang="ru-RU" sz="2400" dirty="0">
                <a:latin typeface="Times New Roman" panose="02020603050405020304" pitchFamily="18" charset="0"/>
                <a:cs typeface="Times New Roman" panose="02020603050405020304" pitchFamily="18" charset="0"/>
              </a:rPr>
              <a:t> – основа поведения, отвечающего требованиям клиентов</a:t>
            </a:r>
          </a:p>
          <a:p>
            <a:pPr marL="0" indent="0" algn="just" fontAlgn="auto">
              <a:lnSpc>
                <a:spcPct val="150000"/>
              </a:lnSpc>
              <a:spcAft>
                <a:spcPts val="0"/>
              </a:spcAft>
              <a:buClr>
                <a:schemeClr val="bg2">
                  <a:lumMod val="40000"/>
                  <a:lumOff val="60000"/>
                </a:schemeClr>
              </a:buClr>
              <a:buFont typeface="Wingdings 3" charset="2"/>
              <a:buNone/>
              <a:defRPr/>
            </a:pPr>
            <a:r>
              <a:rPr lang="ru-RU" sz="2400" dirty="0" smtClean="0">
                <a:latin typeface="Times New Roman" panose="02020603050405020304" pitchFamily="18" charset="0"/>
                <a:cs typeface="Times New Roman" panose="02020603050405020304" pitchFamily="18" charset="0"/>
              </a:rPr>
              <a:t>	Только </a:t>
            </a:r>
            <a:r>
              <a:rPr lang="ru-RU" sz="2400" dirty="0">
                <a:latin typeface="Times New Roman" panose="02020603050405020304" pitchFamily="18" charset="0"/>
                <a:cs typeface="Times New Roman" panose="02020603050405020304" pitchFamily="18" charset="0"/>
              </a:rPr>
              <a:t>профессионально компетентные сотрудники могут удовлетворить потребности и желания клиентов так, чтобы они были довольны. Основная задача управления – готовить профессионально квалифицированных сотрудников для того, чтобы они были в состоянии компетентно решать проблемы клиентов.</a:t>
            </a:r>
          </a:p>
          <a:p>
            <a:pPr marL="0" indent="0" algn="just" fontAlgn="auto">
              <a:lnSpc>
                <a:spcPct val="150000"/>
              </a:lnSpc>
              <a:spcAft>
                <a:spcPts val="0"/>
              </a:spcAft>
              <a:buClr>
                <a:schemeClr val="bg2">
                  <a:lumMod val="40000"/>
                  <a:lumOff val="60000"/>
                </a:schemeClr>
              </a:buClr>
              <a:buFont typeface="Wingdings 3" charset="2"/>
              <a:buNone/>
              <a:defRPr/>
            </a:pPr>
            <a:r>
              <a:rPr lang="ru-RU" sz="2400" dirty="0" smtClean="0">
                <a:latin typeface="Times New Roman" panose="02020603050405020304" pitchFamily="18" charset="0"/>
                <a:cs typeface="Times New Roman" panose="02020603050405020304" pitchFamily="18" charset="0"/>
              </a:rPr>
              <a:t>	Хотя </a:t>
            </a:r>
            <a:r>
              <a:rPr lang="ru-RU" sz="2400" dirty="0">
                <a:latin typeface="Times New Roman" panose="02020603050405020304" pitchFamily="18" charset="0"/>
                <a:cs typeface="Times New Roman" panose="02020603050405020304" pitchFamily="18" charset="0"/>
              </a:rPr>
              <a:t>профессиональная компетентность – это основа ориентации на клиента, но компетентность сотрудника проявляется только в непосредственном контакте с клиентом. В этой ситуации сотрудники должны вести себя в соответствии социальными нормами.</a:t>
            </a:r>
          </a:p>
          <a:p>
            <a:pPr fontAlgn="auto">
              <a:spcAft>
                <a:spcPts val="0"/>
              </a:spcAft>
              <a:buClr>
                <a:schemeClr val="bg2">
                  <a:lumMod val="40000"/>
                  <a:lumOff val="60000"/>
                </a:schemeClr>
              </a:buClr>
              <a:buFont typeface="Wingdings 3" charset="2"/>
              <a:buChar char=""/>
              <a:defRPr/>
            </a:pP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874713" y="246063"/>
            <a:ext cx="9404350" cy="727075"/>
          </a:xfrm>
        </p:spPr>
        <p:txBody>
          <a:bodyPr/>
          <a:lstStyle/>
          <a:p>
            <a:pPr algn="ctr"/>
            <a:r>
              <a:rPr lang="ru-RU" b="1" smtClean="0">
                <a:latin typeface="Times New Roman" pitchFamily="18" charset="0"/>
                <a:cs typeface="Times New Roman" pitchFamily="18" charset="0"/>
              </a:rPr>
              <a:t>2. Адаптация к клиентам</a:t>
            </a:r>
            <a:r>
              <a:rPr lang="ru-RU" b="1" smtClean="0"/>
              <a:t/>
            </a:r>
            <a:br>
              <a:rPr lang="ru-RU" b="1" smtClean="0"/>
            </a:br>
            <a:endParaRPr lang="ru-RU" smtClean="0"/>
          </a:p>
        </p:txBody>
      </p:sp>
      <p:sp>
        <p:nvSpPr>
          <p:cNvPr id="3" name="Объект 2"/>
          <p:cNvSpPr>
            <a:spLocks noGrp="1"/>
          </p:cNvSpPr>
          <p:nvPr>
            <p:ph idx="1"/>
          </p:nvPr>
        </p:nvSpPr>
        <p:spPr>
          <a:xfrm>
            <a:off x="339725" y="1401763"/>
            <a:ext cx="11371263" cy="4729162"/>
          </a:xfrm>
        </p:spPr>
        <p:txBody>
          <a:bodyPr rtlCol="0">
            <a:normAutofit/>
          </a:bodyPr>
          <a:lstStyle/>
          <a:p>
            <a:pPr marL="0" indent="0" algn="just" fontAlgn="auto">
              <a:lnSpc>
                <a:spcPct val="150000"/>
              </a:lnSpc>
              <a:spcAft>
                <a:spcPts val="0"/>
              </a:spcAft>
              <a:buClr>
                <a:schemeClr val="bg2">
                  <a:lumMod val="40000"/>
                  <a:lumOff val="60000"/>
                </a:schemeClr>
              </a:buClr>
              <a:buFont typeface="Wingdings 3" charset="2"/>
              <a:buNone/>
              <a:defRPr/>
            </a:pPr>
            <a:r>
              <a:rPr lang="ru-RU" sz="2400" dirty="0" smtClean="0">
                <a:latin typeface="Times New Roman" panose="02020603050405020304" pitchFamily="18" charset="0"/>
                <a:cs typeface="Times New Roman" panose="02020603050405020304" pitchFamily="18" charset="0"/>
              </a:rPr>
              <a:t>	Вербальная </a:t>
            </a:r>
            <a:r>
              <a:rPr lang="ru-RU" sz="2400" dirty="0">
                <a:latin typeface="Times New Roman" panose="02020603050405020304" pitchFamily="18" charset="0"/>
                <a:cs typeface="Times New Roman" panose="02020603050405020304" pitchFamily="18" charset="0"/>
              </a:rPr>
              <a:t>и невербальная коммуникации – основные способы поведения, отвечающего требованиям клиента. Мы рассматривали его статически. Если взглянуть на встречу с клиентом, как на процесс, то сущность ориентации на клиента проявляется в адаптации к поведению клиента: поведение, ориентированное на клиента – это адаптированное поведение. На схеме показан процесс адаптации к поведению клиента, динамика адаптированного поведения:</a:t>
            </a:r>
          </a:p>
          <a:p>
            <a:pPr algn="just" fontAlgn="auto">
              <a:lnSpc>
                <a:spcPct val="150000"/>
              </a:lnSpc>
              <a:spcAft>
                <a:spcPts val="0"/>
              </a:spcAft>
              <a:buClr>
                <a:schemeClr val="bg2">
                  <a:lumMod val="40000"/>
                  <a:lumOff val="60000"/>
                </a:schemeClr>
              </a:buClr>
              <a:buFont typeface="Wingdings 3" charset="2"/>
              <a:buChar char=""/>
              <a:defRPr/>
            </a:pPr>
            <a:r>
              <a:rPr lang="ru-RU" sz="2400" b="1" dirty="0">
                <a:latin typeface="Times New Roman" panose="02020603050405020304" pitchFamily="18" charset="0"/>
                <a:cs typeface="Times New Roman" panose="02020603050405020304" pitchFamily="18" charset="0"/>
              </a:rPr>
              <a:t>формирование впечатления – формирование предложение – коммуникация – оценивание – решение проблемы</a:t>
            </a:r>
          </a:p>
          <a:p>
            <a:pPr fontAlgn="auto">
              <a:spcAft>
                <a:spcPts val="0"/>
              </a:spcAft>
              <a:buClr>
                <a:schemeClr val="bg2">
                  <a:lumMod val="40000"/>
                  <a:lumOff val="60000"/>
                </a:schemeClr>
              </a:buClr>
              <a:buFont typeface="Wingdings 3" charset="2"/>
              <a:buChar char=""/>
              <a:defRPr/>
            </a:pP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Заголовок 1"/>
          <p:cNvSpPr>
            <a:spLocks noGrp="1"/>
          </p:cNvSpPr>
          <p:nvPr>
            <p:ph type="title"/>
          </p:nvPr>
        </p:nvSpPr>
        <p:spPr>
          <a:xfrm>
            <a:off x="801688" y="0"/>
            <a:ext cx="10680700" cy="712788"/>
          </a:xfrm>
        </p:spPr>
        <p:txBody>
          <a:bodyPr/>
          <a:lstStyle/>
          <a:p>
            <a:pPr algn="ctr"/>
            <a:r>
              <a:rPr lang="ru-RU" b="1" i="1" smtClean="0">
                <a:latin typeface="Times New Roman" pitchFamily="18" charset="0"/>
                <a:cs typeface="Times New Roman" pitchFamily="18" charset="0"/>
              </a:rPr>
              <a:t>Формирование адекватного впечатления о клиенте</a:t>
            </a:r>
            <a:r>
              <a:rPr lang="ru-RU" smtClean="0"/>
              <a:t/>
            </a:r>
            <a:br>
              <a:rPr lang="ru-RU" smtClean="0"/>
            </a:br>
            <a:endParaRPr lang="ru-RU" smtClean="0"/>
          </a:p>
        </p:txBody>
      </p:sp>
      <p:sp>
        <p:nvSpPr>
          <p:cNvPr id="3" name="Объект 2"/>
          <p:cNvSpPr>
            <a:spLocks noGrp="1"/>
          </p:cNvSpPr>
          <p:nvPr>
            <p:ph idx="1"/>
          </p:nvPr>
        </p:nvSpPr>
        <p:spPr>
          <a:xfrm>
            <a:off x="280988" y="1371600"/>
            <a:ext cx="11723687" cy="5368925"/>
          </a:xfrm>
        </p:spPr>
        <p:txBody>
          <a:bodyPr rtlCol="0">
            <a:normAutofit fontScale="92500" lnSpcReduction="10000"/>
          </a:bodyPr>
          <a:lstStyle/>
          <a:p>
            <a:pPr marL="0" indent="0" algn="just" fontAlgn="auto">
              <a:lnSpc>
                <a:spcPct val="150000"/>
              </a:lnSpc>
              <a:spcAft>
                <a:spcPts val="0"/>
              </a:spcAft>
              <a:buClr>
                <a:schemeClr val="bg2">
                  <a:lumMod val="40000"/>
                  <a:lumOff val="60000"/>
                </a:schemeClr>
              </a:buClr>
              <a:buFont typeface="Wingdings 3" charset="2"/>
              <a:buNone/>
              <a:defRPr/>
            </a:pPr>
            <a:r>
              <a:rPr lang="ru-RU" sz="2400" dirty="0" smtClean="0">
                <a:latin typeface="Times New Roman" panose="02020603050405020304" pitchFamily="18" charset="0"/>
                <a:cs typeface="Times New Roman" panose="02020603050405020304" pitchFamily="18" charset="0"/>
              </a:rPr>
              <a:t>	В </a:t>
            </a:r>
            <a:r>
              <a:rPr lang="ru-RU" sz="2400" dirty="0">
                <a:latin typeface="Times New Roman" panose="02020603050405020304" pitchFamily="18" charset="0"/>
                <a:cs typeface="Times New Roman" panose="02020603050405020304" pitchFamily="18" charset="0"/>
              </a:rPr>
              <a:t>каждом контакте с незнакомым человеком мы создаем себе впечатление о нем, конечно же, это относиться и к встрече с клиентом. Для сотрудников, работающих в контакте с клиентами, формирование впечатления имеет особое значение, так как быстрая, по возможности наиболее соответствующая оценка личности клиента решающим образом влияет на дальнейшее протекание процесса коммуникации. При этом на основе поведения и различных показателей судят о личности другого. Различают основные и второстепенные показатели. </a:t>
            </a:r>
            <a:r>
              <a:rPr lang="ru-RU" sz="2400" dirty="0" smtClean="0">
                <a:latin typeface="Times New Roman" panose="02020603050405020304" pitchFamily="18" charset="0"/>
                <a:cs typeface="Times New Roman" panose="02020603050405020304" pitchFamily="18" charset="0"/>
              </a:rPr>
              <a:t>	Второстепенными </a:t>
            </a:r>
            <a:r>
              <a:rPr lang="ru-RU" sz="2400" dirty="0">
                <a:latin typeface="Times New Roman" panose="02020603050405020304" pitchFamily="18" charset="0"/>
                <a:cs typeface="Times New Roman" panose="02020603050405020304" pitchFamily="18" charset="0"/>
              </a:rPr>
              <a:t>показателями являются, например, пол, возраст или также академический статус. Основными показателями являются свойства личности, стили поведения или потребности. Чтобы процесс коммуникации завершился успешно, очень важно, чтобы у клиента сложилось определенное впечатление относительно основных показателей, так как это дает информацию о том, что нужно делать дальше.</a:t>
            </a:r>
          </a:p>
          <a:p>
            <a:pPr marL="0" indent="0" fontAlgn="auto">
              <a:spcAft>
                <a:spcPts val="0"/>
              </a:spcAft>
              <a:buClr>
                <a:schemeClr val="bg2">
                  <a:lumMod val="40000"/>
                  <a:lumOff val="60000"/>
                </a:schemeClr>
              </a:buClr>
              <a:buFont typeface="Wingdings 3" charset="2"/>
              <a:buNone/>
              <a:defRPr/>
            </a:pP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7038" y="384175"/>
            <a:ext cx="11387137" cy="6178550"/>
          </a:xfrm>
        </p:spPr>
        <p:txBody>
          <a:bodyPr rtlCol="0">
            <a:normAutofit lnSpcReduction="10000"/>
          </a:bodyPr>
          <a:lstStyle/>
          <a:p>
            <a:pPr marL="0" indent="0" algn="just" fontAlgn="auto">
              <a:lnSpc>
                <a:spcPct val="150000"/>
              </a:lnSpc>
              <a:spcAft>
                <a:spcPts val="0"/>
              </a:spcAft>
              <a:buClr>
                <a:schemeClr val="bg2">
                  <a:lumMod val="40000"/>
                  <a:lumOff val="60000"/>
                </a:schemeClr>
              </a:buClr>
              <a:buFont typeface="Wingdings 3" charset="2"/>
              <a:buNone/>
              <a:defRPr/>
            </a:pPr>
            <a:r>
              <a:rPr lang="ru-RU" sz="2400" dirty="0" smtClean="0">
                <a:latin typeface="Times New Roman" panose="02020603050405020304" pitchFamily="18" charset="0"/>
                <a:cs typeface="Times New Roman" panose="02020603050405020304" pitchFamily="18" charset="0"/>
              </a:rPr>
              <a:t>	Полезная </a:t>
            </a:r>
            <a:r>
              <a:rPr lang="ru-RU" sz="2400" dirty="0">
                <a:latin typeface="Times New Roman" panose="02020603050405020304" pitchFamily="18" charset="0"/>
                <a:cs typeface="Times New Roman" panose="02020603050405020304" pitchFamily="18" charset="0"/>
              </a:rPr>
              <a:t>для работы с клиентами классификация основывается на показателях социального поведения: восприимчивости и решительности. Восприимчивость относится к усилию, которое люди применяют для того, чтобы контролировать свои чувства по отношению к другим людям. Решительность относиться к усилию, которые люди применяют для того, чтобы оказать воздействие на мысли и действия других. Посредством комбинации этих двух показателей, можно выделить </a:t>
            </a:r>
            <a:r>
              <a:rPr lang="ru-RU" sz="2400" b="1" dirty="0">
                <a:latin typeface="Times New Roman" panose="02020603050405020304" pitchFamily="18" charset="0"/>
                <a:cs typeface="Times New Roman" panose="02020603050405020304" pitchFamily="18" charset="0"/>
              </a:rPr>
              <a:t>четыре вида социального поведения:</a:t>
            </a:r>
          </a:p>
          <a:p>
            <a:pPr marL="0" indent="0" algn="just" fontAlgn="auto">
              <a:lnSpc>
                <a:spcPct val="150000"/>
              </a:lnSpc>
              <a:spcAft>
                <a:spcPts val="0"/>
              </a:spcAft>
              <a:buClr>
                <a:schemeClr val="bg2">
                  <a:lumMod val="40000"/>
                  <a:lumOff val="60000"/>
                </a:schemeClr>
              </a:buClr>
              <a:buFont typeface="Wingdings 3" charset="2"/>
              <a:buNone/>
              <a:defRPr/>
            </a:pPr>
            <a:r>
              <a:rPr lang="ru-RU" sz="2400" b="1" dirty="0">
                <a:latin typeface="Times New Roman" panose="02020603050405020304" pitchFamily="18" charset="0"/>
                <a:cs typeface="Times New Roman" panose="02020603050405020304" pitchFamily="18" charset="0"/>
              </a:rPr>
              <a:t>-  аналитики </a:t>
            </a:r>
            <a:r>
              <a:rPr lang="ru-RU" sz="2400" dirty="0">
                <a:latin typeface="Times New Roman" panose="02020603050405020304" pitchFamily="18" charset="0"/>
                <a:cs typeface="Times New Roman" panose="02020603050405020304" pitchFamily="18" charset="0"/>
              </a:rPr>
              <a:t>– это те люди, которые хорошо контролируют свои чувства по отношению к другим людям и при этом очень </a:t>
            </a:r>
            <a:r>
              <a:rPr lang="ru-RU" sz="2400" dirty="0" err="1">
                <a:latin typeface="Times New Roman" panose="02020603050405020304" pitchFamily="18" charset="0"/>
                <a:cs typeface="Times New Roman" panose="02020603050405020304" pitchFamily="18" charset="0"/>
              </a:rPr>
              <a:t>кооперативны</a:t>
            </a:r>
            <a:r>
              <a:rPr lang="ru-RU" sz="2400" dirty="0">
                <a:latin typeface="Times New Roman" panose="02020603050405020304" pitchFamily="18" charset="0"/>
                <a:cs typeface="Times New Roman" panose="02020603050405020304" pitchFamily="18" charset="0"/>
              </a:rPr>
              <a:t>;</a:t>
            </a:r>
          </a:p>
          <a:p>
            <a:pPr marL="0" indent="0" algn="just" fontAlgn="auto">
              <a:lnSpc>
                <a:spcPct val="150000"/>
              </a:lnSpc>
              <a:spcAft>
                <a:spcPts val="0"/>
              </a:spcAft>
              <a:buClr>
                <a:schemeClr val="bg2">
                  <a:lumMod val="40000"/>
                  <a:lumOff val="60000"/>
                </a:schemeClr>
              </a:buClr>
              <a:buFont typeface="Wingdings 3" charset="2"/>
              <a:buNone/>
              <a:defRPr/>
            </a:pPr>
            <a:r>
              <a:rPr lang="ru-RU" sz="2400" b="1" dirty="0">
                <a:latin typeface="Times New Roman" panose="02020603050405020304" pitchFamily="18" charset="0"/>
                <a:cs typeface="Times New Roman" panose="02020603050405020304" pitchFamily="18" charset="0"/>
              </a:rPr>
              <a:t>-  «надсмотрщики» </a:t>
            </a:r>
            <a:r>
              <a:rPr lang="ru-RU" sz="2400" dirty="0">
                <a:latin typeface="Times New Roman" panose="02020603050405020304" pitchFamily="18" charset="0"/>
                <a:cs typeface="Times New Roman" panose="02020603050405020304" pitchFamily="18" charset="0"/>
              </a:rPr>
              <a:t>– это те люди, которые тоже контролируют свои чувства, но хотят при этом оказывать воздействие на других и добиться признания;</a:t>
            </a:r>
          </a:p>
          <a:p>
            <a:pPr marL="0" indent="0" fontAlgn="auto">
              <a:spcAft>
                <a:spcPts val="0"/>
              </a:spcAft>
              <a:buClr>
                <a:schemeClr val="bg2">
                  <a:lumMod val="40000"/>
                  <a:lumOff val="60000"/>
                </a:schemeClr>
              </a:buClr>
              <a:buFont typeface="Wingdings 3" charset="2"/>
              <a:buNone/>
              <a:defRPr/>
            </a:pP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Объект 2"/>
          <p:cNvSpPr>
            <a:spLocks noGrp="1"/>
          </p:cNvSpPr>
          <p:nvPr>
            <p:ph idx="1"/>
          </p:nvPr>
        </p:nvSpPr>
        <p:spPr>
          <a:xfrm>
            <a:off x="265113" y="1008063"/>
            <a:ext cx="11518900" cy="5849937"/>
          </a:xfrm>
        </p:spPr>
        <p:txBody>
          <a:bodyPr/>
          <a:lstStyle/>
          <a:p>
            <a:pPr marL="0" indent="0" algn="just">
              <a:lnSpc>
                <a:spcPct val="150000"/>
              </a:lnSpc>
              <a:buFont typeface="Wingdings 3" pitchFamily="18" charset="2"/>
              <a:buNone/>
            </a:pPr>
            <a:r>
              <a:rPr lang="ru-RU" sz="2400" b="1" smtClean="0">
                <a:latin typeface="Times New Roman" pitchFamily="18" charset="0"/>
                <a:cs typeface="Times New Roman" pitchFamily="18" charset="0"/>
              </a:rPr>
              <a:t>-  экспрессивные люди </a:t>
            </a:r>
            <a:r>
              <a:rPr lang="ru-RU" sz="2400" smtClean="0">
                <a:latin typeface="Times New Roman" pitchFamily="18" charset="0"/>
                <a:cs typeface="Times New Roman" pitchFamily="18" charset="0"/>
              </a:rPr>
              <a:t>– это те люди, которые открыто выражают свои чувства по отношению к другим и используют это для того, чтобы повлиять на них;</a:t>
            </a:r>
          </a:p>
          <a:p>
            <a:pPr marL="0" indent="0" algn="just">
              <a:lnSpc>
                <a:spcPct val="150000"/>
              </a:lnSpc>
              <a:buFont typeface="Wingdings 3" pitchFamily="18" charset="2"/>
              <a:buNone/>
            </a:pPr>
            <a:r>
              <a:rPr lang="ru-RU" sz="2400" b="1" smtClean="0">
                <a:latin typeface="Times New Roman" pitchFamily="18" charset="0"/>
                <a:cs typeface="Times New Roman" pitchFamily="18" charset="0"/>
              </a:rPr>
              <a:t>-  любезные люди </a:t>
            </a:r>
            <a:r>
              <a:rPr lang="ru-RU" sz="2400" smtClean="0">
                <a:latin typeface="Times New Roman" pitchFamily="18" charset="0"/>
                <a:cs typeface="Times New Roman" pitchFamily="18" charset="0"/>
              </a:rPr>
              <a:t>– это люди, которые практически не контролируют свои чувства, как и экспрессивные люди, но в отличие от них, они сотрудничают и не хотят быть доминирующими в отношениях.</a:t>
            </a:r>
          </a:p>
          <a:p>
            <a:pPr marL="0" indent="0" algn="just">
              <a:lnSpc>
                <a:spcPct val="150000"/>
              </a:lnSpc>
              <a:buFont typeface="Wingdings 3" pitchFamily="18" charset="2"/>
              <a:buNone/>
            </a:pPr>
            <a:r>
              <a:rPr lang="ru-RU" sz="2400" smtClean="0">
                <a:latin typeface="Times New Roman" pitchFamily="18" charset="0"/>
                <a:cs typeface="Times New Roman" pitchFamily="18" charset="0"/>
              </a:rPr>
              <a:t>	Для того чтобы контакт c клиентом прошел успешно, необходимо чтобы сотрудники быстро создавали у себя впечатление о социальном поведении клиента, а затем адаптировали свое собственное поведение.</a:t>
            </a:r>
          </a:p>
          <a:p>
            <a:pPr marL="0" indent="0">
              <a:buFont typeface="Wingdings 3" pitchFamily="18" charset="2"/>
              <a:buNone/>
            </a:pPr>
            <a:endParaRPr lang="ru-RU"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Заголовок 1"/>
          <p:cNvSpPr>
            <a:spLocks noGrp="1"/>
          </p:cNvSpPr>
          <p:nvPr>
            <p:ph type="title"/>
          </p:nvPr>
        </p:nvSpPr>
        <p:spPr>
          <a:xfrm>
            <a:off x="900113" y="169863"/>
            <a:ext cx="10456862" cy="1400175"/>
          </a:xfrm>
        </p:spPr>
        <p:txBody>
          <a:bodyPr/>
          <a:lstStyle/>
          <a:p>
            <a:pPr algn="ctr"/>
            <a:r>
              <a:rPr lang="ru-RU" b="1" smtClean="0">
                <a:latin typeface="Times New Roman" pitchFamily="18" charset="0"/>
                <a:cs typeface="Times New Roman" pitchFamily="18" charset="0"/>
              </a:rPr>
              <a:t>3. Отношение к работе c ориентацией на клиента</a:t>
            </a:r>
            <a:r>
              <a:rPr lang="ru-RU" b="1" smtClean="0"/>
              <a:t/>
            </a:r>
            <a:br>
              <a:rPr lang="ru-RU" b="1" smtClean="0"/>
            </a:br>
            <a:endParaRPr lang="ru-RU" smtClean="0"/>
          </a:p>
        </p:txBody>
      </p:sp>
      <p:sp>
        <p:nvSpPr>
          <p:cNvPr id="27650" name="Объект 2"/>
          <p:cNvSpPr>
            <a:spLocks noGrp="1"/>
          </p:cNvSpPr>
          <p:nvPr>
            <p:ph idx="1"/>
          </p:nvPr>
        </p:nvSpPr>
        <p:spPr>
          <a:xfrm>
            <a:off x="407988" y="1577975"/>
            <a:ext cx="11523662" cy="5008563"/>
          </a:xfrm>
        </p:spPr>
        <p:txBody>
          <a:bodyPr/>
          <a:lstStyle/>
          <a:p>
            <a:pPr marL="0" indent="0" algn="just">
              <a:buFont typeface="Wingdings 3" pitchFamily="18" charset="2"/>
              <a:buNone/>
            </a:pPr>
            <a:r>
              <a:rPr lang="ru-RU" sz="2200" smtClean="0">
                <a:latin typeface="Times New Roman" pitchFamily="18" charset="0"/>
                <a:cs typeface="Times New Roman" pitchFamily="18" charset="0"/>
              </a:rPr>
              <a:t>	Положительное отношение к клиенту формирует ядро ориентации на клиента. Оно управляет правильным использованием профессиональной компетенции и заботится о том, чтобы социальное поведение сотрудника соответствовало клиенту. Это отношение характеризует позицию сотрудника по отношению к клиентам и работу с ними. Такая позиция включает чувства, которые клиенты вызывают у сотрудников, мнения о них и готовность вести себя положительно по отношению к клиентам.</a:t>
            </a:r>
          </a:p>
          <a:p>
            <a:pPr marL="0" indent="0" algn="just">
              <a:buFont typeface="Wingdings 3" pitchFamily="18" charset="2"/>
              <a:buNone/>
            </a:pPr>
            <a:endParaRPr lang="ru-RU" sz="2200" smtClean="0">
              <a:latin typeface="Times New Roman" pitchFamily="18" charset="0"/>
              <a:cs typeface="Times New Roman" pitchFamily="18" charset="0"/>
            </a:endParaRPr>
          </a:p>
          <a:p>
            <a:pPr marL="0" indent="0" algn="just">
              <a:buFont typeface="Wingdings 3" pitchFamily="18" charset="2"/>
              <a:buNone/>
            </a:pPr>
            <a:r>
              <a:rPr lang="ru-RU" sz="2200" smtClean="0">
                <a:latin typeface="Times New Roman" pitchFamily="18" charset="0"/>
                <a:cs typeface="Times New Roman" pitchFamily="18" charset="0"/>
              </a:rPr>
              <a:t>	Среди чувств центральное положение занимает радость от контакта с клиентами: сотрудники с ориентацией на клиентов получают удовольствие от контакта с людьми. Уже представление о работе с клиентами вызывает у них радость. Противоположность им составляют сотрудники, которые воспринимают клиентов как нечто обременительное или, вообще, считают их наглыми, поскольку те выставляют сотрудникам требования. Для таких сотрудников клиент – это источник раздражения.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112</TotalTime>
  <Words>2015</Words>
  <Application>Microsoft Office PowerPoint</Application>
  <PresentationFormat>Произвольный</PresentationFormat>
  <Paragraphs>96</Paragraphs>
  <Slides>26</Slides>
  <Notes>0</Notes>
  <HiddenSlides>0</HiddenSlides>
  <MMClips>0</MMClips>
  <ScaleCrop>false</ScaleCrop>
  <HeadingPairs>
    <vt:vector size="6" baseType="variant">
      <vt:variant>
        <vt:lpstr>Использованные шрифты</vt:lpstr>
      </vt:variant>
      <vt:variant>
        <vt:i4>5</vt:i4>
      </vt:variant>
      <vt:variant>
        <vt:lpstr>Шаблон оформления</vt:lpstr>
      </vt:variant>
      <vt:variant>
        <vt:i4>4</vt:i4>
      </vt:variant>
      <vt:variant>
        <vt:lpstr>Заголовки слайдов</vt:lpstr>
      </vt:variant>
      <vt:variant>
        <vt:i4>26</vt:i4>
      </vt:variant>
    </vt:vector>
  </HeadingPairs>
  <TitlesOfParts>
    <vt:vector size="35" baseType="lpstr">
      <vt:lpstr>Century Gothic</vt:lpstr>
      <vt:lpstr>Arial</vt:lpstr>
      <vt:lpstr>Wingdings 3</vt:lpstr>
      <vt:lpstr>Calibri</vt:lpstr>
      <vt:lpstr>Times New Roman</vt:lpstr>
      <vt:lpstr>Ион</vt:lpstr>
      <vt:lpstr>Ион</vt:lpstr>
      <vt:lpstr>Ион</vt:lpstr>
      <vt:lpstr>Ион</vt:lpstr>
      <vt:lpstr>Тема 9.  Особенности взаимодействия с клиентами </vt:lpstr>
      <vt:lpstr>1. Поведение сотрудников, отвечающее требованиям клиентов </vt:lpstr>
      <vt:lpstr>Слайд 3</vt:lpstr>
      <vt:lpstr>Слайд 4</vt:lpstr>
      <vt:lpstr>2. Адаптация к клиентам </vt:lpstr>
      <vt:lpstr>Формирование адекватного впечатления о клиенте </vt:lpstr>
      <vt:lpstr>Слайд 7</vt:lpstr>
      <vt:lpstr>Слайд 8</vt:lpstr>
      <vt:lpstr>3. Отношение к работе c ориентацией на клиента </vt:lpstr>
      <vt:lpstr>Слайд 10</vt:lpstr>
      <vt:lpstr>Слайд 11</vt:lpstr>
      <vt:lpstr>Слайд 12</vt:lpstr>
      <vt:lpstr>4.  Вербальная коммуникация во взаимодействии c клиентами </vt:lpstr>
      <vt:lpstr>Слайд 14</vt:lpstr>
      <vt:lpstr>Характеристики вербального поведения, отвечающего требованиям клиента </vt:lpstr>
      <vt:lpstr>Слайд 16</vt:lpstr>
      <vt:lpstr>Слайд 17</vt:lpstr>
      <vt:lpstr>Слайд 18</vt:lpstr>
      <vt:lpstr>Слайд 19</vt:lpstr>
      <vt:lpstr>Слайд 20</vt:lpstr>
      <vt:lpstr>Слайд 21</vt:lpstr>
      <vt:lpstr>5. Коммуникация в критических ситуациях </vt:lpstr>
      <vt:lpstr>Слайд 23</vt:lpstr>
      <vt:lpstr>Невербальная коммуникация во взаимодействии c клиентом</vt:lpstr>
      <vt:lpstr>Слайд 25</vt:lpstr>
      <vt:lpstr>Слайд 26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9.  Особенности взаимодействия с клиентами </dc:title>
  <dc:creator>Пользователь Windows</dc:creator>
  <cp:lastModifiedBy>Админ</cp:lastModifiedBy>
  <cp:revision>10</cp:revision>
  <dcterms:created xsi:type="dcterms:W3CDTF">2020-10-08T14:08:36Z</dcterms:created>
  <dcterms:modified xsi:type="dcterms:W3CDTF">2021-02-15T20:16:20Z</dcterms:modified>
</cp:coreProperties>
</file>