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4" r:id="rId9"/>
    <p:sldId id="263" r:id="rId10"/>
    <p:sldId id="265" r:id="rId11"/>
    <p:sldId id="266" r:id="rId12"/>
    <p:sldId id="267" r:id="rId13"/>
    <p:sldId id="268" r:id="rId14"/>
    <p:sldId id="269" r:id="rId15"/>
    <p:sldId id="270" r:id="rId16"/>
    <p:sldId id="272" r:id="rId17"/>
    <p:sldId id="271" r:id="rId18"/>
    <p:sldId id="273" r:id="rId19"/>
    <p:sldId id="275" r:id="rId20"/>
    <p:sldId id="274" r:id="rId21"/>
    <p:sldId id="276" r:id="rId22"/>
    <p:sldId id="279" r:id="rId23"/>
    <p:sldId id="277" r:id="rId24"/>
    <p:sldId id="278"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01.07.2021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142712"/>
            <a:ext cx="8358246" cy="486287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sz="2000" b="1" dirty="0">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Тема</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ЛИДЕРСТВО В ФОРМИРОВАНИИ И РАЗВИТИИ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ОРГКУЛЬТУРЫ</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Понятие лидерства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Навыки и компетенции лидеров различных организационных культур</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Основные особенности российского </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лидерства</a:t>
            </a:r>
            <a:endParaRPr lang="ru-RU" sz="2000" b="1" dirty="0">
              <a:latin typeface="Times New Roman" pitchFamily="18" charset="0"/>
              <a:ea typeface="Times New Roman" pitchFamily="18" charset="0"/>
              <a:cs typeface="Times New Roman" pitchFamily="18" charset="0"/>
            </a:endParaRPr>
          </a:p>
          <a:p>
            <a:pPr algn="ctr"/>
            <a:r>
              <a:rPr lang="ru-RU" sz="2000" dirty="0">
                <a:latin typeface="Times New Roman" pitchFamily="18" charset="0"/>
                <a:cs typeface="Times New Roman" pitchFamily="18" charset="0"/>
              </a:rPr>
              <a:t>к.э.н</a:t>
            </a:r>
            <a:r>
              <a:rPr lang="ru-RU" sz="2000" smtClean="0">
                <a:latin typeface="Times New Roman" pitchFamily="18" charset="0"/>
                <a:cs typeface="Times New Roman" pitchFamily="18" charset="0"/>
              </a:rPr>
              <a:t>., доц. </a:t>
            </a:r>
            <a:r>
              <a:rPr lang="ru-RU" sz="2000" dirty="0" err="1">
                <a:latin typeface="Times New Roman" pitchFamily="18" charset="0"/>
                <a:cs typeface="Times New Roman" pitchFamily="18" charset="0"/>
              </a:rPr>
              <a:t>Нежельченко</a:t>
            </a:r>
            <a:r>
              <a:rPr lang="ru-RU" sz="2000" dirty="0">
                <a:latin typeface="Times New Roman" pitchFamily="18" charset="0"/>
                <a:cs typeface="Times New Roman" pitchFamily="18" charset="0"/>
              </a:rPr>
              <a:t> Елена Васильевна</a:t>
            </a:r>
          </a:p>
          <a:p>
            <a:pPr algn="ctr"/>
            <a:r>
              <a:rPr lang="ru-RU" sz="2000" dirty="0">
                <a:latin typeface="Times New Roman" pitchFamily="18" charset="0"/>
                <a:cs typeface="Times New Roman" pitchFamily="18" charset="0"/>
              </a:rPr>
              <a:t>к.э.н., доц. </a:t>
            </a:r>
            <a:r>
              <a:rPr lang="ru-RU" sz="2000" dirty="0" err="1">
                <a:latin typeface="Times New Roman" pitchFamily="18" charset="0"/>
                <a:cs typeface="Times New Roman" pitchFamily="18" charset="0"/>
              </a:rPr>
              <a:t>Ясенок</a:t>
            </a:r>
            <a:r>
              <a:rPr lang="ru-RU" sz="2000" dirty="0">
                <a:latin typeface="Times New Roman" pitchFamily="18" charset="0"/>
                <a:cs typeface="Times New Roman" pitchFamily="18" charset="0"/>
              </a:rPr>
              <a:t> Светлана Николаевна</a:t>
            </a:r>
          </a:p>
          <a:p>
            <a:pPr marL="0" marR="0" lvl="0" indent="0" algn="l" defTabSz="914400" rtl="0" eaLnBrk="0" fontAlgn="base" latinLnBrk="0" hangingPunct="0">
              <a:lnSpc>
                <a:spcPct val="15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357159" y="714356"/>
          <a:ext cx="8572560" cy="5860838"/>
        </p:xfrm>
        <a:graphic>
          <a:graphicData uri="http://schemas.openxmlformats.org/drawingml/2006/table">
            <a:tbl>
              <a:tblPr/>
              <a:tblGrid>
                <a:gridCol w="2857520">
                  <a:extLst>
                    <a:ext uri="{9D8B030D-6E8A-4147-A177-3AD203B41FA5}">
                      <a16:colId xmlns:a16="http://schemas.microsoft.com/office/drawing/2014/main" val="20000"/>
                    </a:ext>
                  </a:extLst>
                </a:gridCol>
                <a:gridCol w="2857520">
                  <a:extLst>
                    <a:ext uri="{9D8B030D-6E8A-4147-A177-3AD203B41FA5}">
                      <a16:colId xmlns:a16="http://schemas.microsoft.com/office/drawing/2014/main" val="20001"/>
                    </a:ext>
                  </a:extLst>
                </a:gridCol>
                <a:gridCol w="2857520">
                  <a:extLst>
                    <a:ext uri="{9D8B030D-6E8A-4147-A177-3AD203B41FA5}">
                      <a16:colId xmlns:a16="http://schemas.microsoft.com/office/drawing/2014/main" val="20002"/>
                    </a:ext>
                  </a:extLst>
                </a:gridCol>
              </a:tblGrid>
              <a:tr h="413320">
                <a:tc>
                  <a:txBody>
                    <a:bodyPr/>
                    <a:lstStyle/>
                    <a:p>
                      <a:pPr algn="ctr">
                        <a:lnSpc>
                          <a:spcPct val="100000"/>
                        </a:lnSpc>
                        <a:spcAft>
                          <a:spcPts val="0"/>
                        </a:spcAft>
                      </a:pPr>
                      <a:r>
                        <a:rPr lang="ru-RU" sz="1600" b="1" dirty="0">
                          <a:latin typeface="Times New Roman"/>
                          <a:ea typeface="Times New Roman"/>
                          <a:cs typeface="Times New Roman"/>
                        </a:rPr>
                        <a:t>М. Бауэр</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dirty="0">
                          <a:latin typeface="Times New Roman"/>
                          <a:ea typeface="Times New Roman"/>
                          <a:cs typeface="Times New Roman"/>
                        </a:rPr>
                        <a:t>Компания </a:t>
                      </a:r>
                      <a:r>
                        <a:rPr lang="en-US" sz="1600" b="1" dirty="0">
                          <a:latin typeface="Times New Roman"/>
                          <a:ea typeface="Times New Roman"/>
                          <a:cs typeface="Times New Roman"/>
                        </a:rPr>
                        <a:t>McKinsey</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spc="-15" dirty="0">
                          <a:latin typeface="Times New Roman"/>
                          <a:ea typeface="Times New Roman"/>
                          <a:cs typeface="Times New Roman"/>
                        </a:rPr>
                        <a:t>Д. </a:t>
                      </a:r>
                      <a:r>
                        <a:rPr lang="ru-RU" sz="1600" b="1" spc="-15" dirty="0" err="1" smtClean="0">
                          <a:latin typeface="Times New Roman"/>
                          <a:ea typeface="Times New Roman"/>
                          <a:cs typeface="Times New Roman"/>
                        </a:rPr>
                        <a:t>Гоулман</a:t>
                      </a:r>
                      <a:r>
                        <a:rPr lang="ru-RU" sz="1600" b="1" spc="-15" dirty="0" smtClean="0">
                          <a:latin typeface="Times New Roman"/>
                          <a:ea typeface="Times New Roman"/>
                          <a:cs typeface="Times New Roman"/>
                        </a:rPr>
                        <a:t> </a:t>
                      </a:r>
                      <a:r>
                        <a:rPr lang="ru-RU" sz="1600" b="1" spc="-15" dirty="0">
                          <a:latin typeface="Times New Roman"/>
                          <a:ea typeface="Times New Roman"/>
                          <a:cs typeface="Times New Roman"/>
                        </a:rPr>
                        <a:t>(</a:t>
                      </a:r>
                      <a:r>
                        <a:rPr lang="ru-RU" sz="1600" i="1" spc="-15" dirty="0">
                          <a:latin typeface="Times New Roman"/>
                          <a:ea typeface="Times New Roman"/>
                          <a:cs typeface="Times New Roman"/>
                        </a:rPr>
                        <a:t>ввел понятие </a:t>
                      </a:r>
                      <a:r>
                        <a:rPr lang="ru-RU" sz="1600" i="1" spc="-10" dirty="0">
                          <a:latin typeface="Times New Roman"/>
                          <a:ea typeface="Times New Roman"/>
                          <a:cs typeface="Times New Roman"/>
                        </a:rPr>
                        <a:t>«эмоциональный разум»)</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686579">
                <a:tc>
                  <a:txBody>
                    <a:bodyPr/>
                    <a:lstStyle/>
                    <a:p>
                      <a:pPr algn="ctr">
                        <a:lnSpc>
                          <a:spcPct val="100000"/>
                        </a:lnSpc>
                        <a:spcAft>
                          <a:spcPts val="0"/>
                        </a:spcAft>
                      </a:pPr>
                      <a:r>
                        <a:rPr lang="ru-RU" sz="1600" b="1" spc="-10" dirty="0">
                          <a:latin typeface="Times New Roman"/>
                          <a:ea typeface="Times New Roman"/>
                          <a:cs typeface="Times New Roman"/>
                        </a:rPr>
                        <a:t>Восприимчивость. </a:t>
                      </a:r>
                      <a:r>
                        <a:rPr lang="ru-RU" sz="1600" spc="-10" dirty="0">
                          <a:latin typeface="Times New Roman"/>
                          <a:ea typeface="Times New Roman"/>
                          <a:cs typeface="Times New Roman"/>
                        </a:rPr>
                        <a:t>Лидер лучше информирован, у него </a:t>
                      </a:r>
                      <a:r>
                        <a:rPr lang="ru-RU" sz="1600" spc="-15" dirty="0">
                          <a:latin typeface="Times New Roman"/>
                          <a:ea typeface="Times New Roman"/>
                          <a:cs typeface="Times New Roman"/>
                        </a:rPr>
                        <a:t>более продуктивные </a:t>
                      </a:r>
                      <a:r>
                        <a:rPr lang="ru-RU" sz="1600" spc="-15" dirty="0" smtClean="0">
                          <a:latin typeface="Times New Roman"/>
                          <a:ea typeface="Times New Roman"/>
                          <a:cs typeface="Times New Roman"/>
                        </a:rPr>
                        <a:t>отноше</a:t>
                      </a:r>
                      <a:r>
                        <a:rPr lang="ru-RU" sz="1600" spc="-5" dirty="0" smtClean="0">
                          <a:latin typeface="Times New Roman"/>
                          <a:ea typeface="Times New Roman"/>
                          <a:cs typeface="Times New Roman"/>
                        </a:rPr>
                        <a:t>ния </a:t>
                      </a:r>
                      <a:r>
                        <a:rPr lang="ru-RU" sz="1600" spc="-5" dirty="0">
                          <a:latin typeface="Times New Roman"/>
                          <a:ea typeface="Times New Roman"/>
                          <a:cs typeface="Times New Roman"/>
                        </a:rPr>
                        <a:t>с коллегами и </a:t>
                      </a:r>
                      <a:r>
                        <a:rPr lang="ru-RU" sz="1600" spc="-5" dirty="0" smtClean="0">
                          <a:latin typeface="Times New Roman"/>
                          <a:ea typeface="Times New Roman"/>
                          <a:cs typeface="Times New Roman"/>
                        </a:rPr>
                        <a:t>подчиненными</a:t>
                      </a:r>
                      <a:r>
                        <a:rPr lang="ru-RU" sz="1600" spc="-5" dirty="0">
                          <a:latin typeface="Times New Roman"/>
                          <a:ea typeface="Times New Roman"/>
                          <a:cs typeface="Times New Roman"/>
                        </a:rPr>
                        <a:t>. Он никогда не говорит </a:t>
                      </a:r>
                      <a:r>
                        <a:rPr lang="ru-RU" sz="1600" spc="-15" dirty="0">
                          <a:latin typeface="Times New Roman"/>
                          <a:ea typeface="Times New Roman"/>
                          <a:cs typeface="Times New Roman"/>
                        </a:rPr>
                        <a:t>«нет» сразу, а оставляет себе </a:t>
                      </a:r>
                      <a:r>
                        <a:rPr lang="ru-RU" sz="1600" spc="-10" dirty="0">
                          <a:latin typeface="Times New Roman"/>
                          <a:ea typeface="Times New Roman"/>
                          <a:cs typeface="Times New Roman"/>
                        </a:rPr>
                        <a:t>время на размышление и, </a:t>
                      </a:r>
                      <a:r>
                        <a:rPr lang="ru-RU" sz="1600" spc="-10" dirty="0" smtClean="0">
                          <a:latin typeface="Times New Roman"/>
                          <a:ea typeface="Times New Roman"/>
                          <a:cs typeface="Times New Roman"/>
                        </a:rPr>
                        <a:t>ка</a:t>
                      </a:r>
                      <a:r>
                        <a:rPr lang="ru-RU" sz="1600" spc="-15" dirty="0" smtClean="0">
                          <a:latin typeface="Times New Roman"/>
                          <a:ea typeface="Times New Roman"/>
                          <a:cs typeface="Times New Roman"/>
                        </a:rPr>
                        <a:t>ким </a:t>
                      </a:r>
                      <a:r>
                        <a:rPr lang="ru-RU" sz="1600" spc="-15" dirty="0">
                          <a:latin typeface="Times New Roman"/>
                          <a:ea typeface="Times New Roman"/>
                          <a:cs typeface="Times New Roman"/>
                        </a:rPr>
                        <a:t>бы ни было его решение, </a:t>
                      </a:r>
                      <a:r>
                        <a:rPr lang="ru-RU" sz="1600" spc="-10" dirty="0">
                          <a:latin typeface="Times New Roman"/>
                          <a:ea typeface="Times New Roman"/>
                          <a:cs typeface="Times New Roman"/>
                        </a:rPr>
                        <a:t>не забывает сообщить о нем </a:t>
                      </a:r>
                      <a:r>
                        <a:rPr lang="ru-RU" sz="1600" dirty="0">
                          <a:latin typeface="Times New Roman"/>
                          <a:ea typeface="Times New Roman"/>
                          <a:cs typeface="Times New Roman"/>
                        </a:rPr>
                        <a:t>тем, кого оно касается</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spc="-5" dirty="0">
                          <a:latin typeface="Times New Roman"/>
                          <a:ea typeface="Times New Roman"/>
                          <a:cs typeface="Times New Roman"/>
                        </a:rPr>
                        <a:t>Убедительность </a:t>
                      </a:r>
                      <a:r>
                        <a:rPr lang="ru-RU" sz="1600" spc="-5" dirty="0" smtClean="0">
                          <a:latin typeface="Times New Roman"/>
                          <a:ea typeface="Times New Roman"/>
                          <a:cs typeface="Times New Roman"/>
                        </a:rPr>
                        <a:t>- </a:t>
                      </a:r>
                      <a:r>
                        <a:rPr lang="ru-RU" sz="1600" spc="-5" dirty="0">
                          <a:latin typeface="Times New Roman"/>
                          <a:ea typeface="Times New Roman"/>
                          <a:cs typeface="Times New Roman"/>
                        </a:rPr>
                        <a:t>умение добиться своего, </a:t>
                      </a:r>
                      <a:r>
                        <a:rPr lang="ru-RU" sz="1600" spc="-5" dirty="0" smtClean="0">
                          <a:latin typeface="Times New Roman"/>
                          <a:ea typeface="Times New Roman"/>
                          <a:cs typeface="Times New Roman"/>
                        </a:rPr>
                        <a:t>воздейс</a:t>
                      </a:r>
                      <a:r>
                        <a:rPr lang="ru-RU" sz="1600" spc="-15" dirty="0" smtClean="0">
                          <a:latin typeface="Times New Roman"/>
                          <a:ea typeface="Times New Roman"/>
                          <a:cs typeface="Times New Roman"/>
                        </a:rPr>
                        <a:t>твовать </a:t>
                      </a:r>
                      <a:r>
                        <a:rPr lang="ru-RU" sz="1600" spc="-15" dirty="0">
                          <a:latin typeface="Times New Roman"/>
                          <a:ea typeface="Times New Roman"/>
                          <a:cs typeface="Times New Roman"/>
                        </a:rPr>
                        <a:t>на людей и, руководя </a:t>
                      </a:r>
                      <a:r>
                        <a:rPr lang="ru-RU" sz="1600" spc="-10" dirty="0">
                          <a:latin typeface="Times New Roman"/>
                          <a:ea typeface="Times New Roman"/>
                          <a:cs typeface="Times New Roman"/>
                        </a:rPr>
                        <a:t>ими, находить единственно верное соотношение между </a:t>
                      </a:r>
                      <a:r>
                        <a:rPr lang="ru-RU" sz="1600" spc="-5" dirty="0">
                          <a:latin typeface="Times New Roman"/>
                          <a:ea typeface="Times New Roman"/>
                          <a:cs typeface="Times New Roman"/>
                        </a:rPr>
                        <a:t>приказами и убеждением. </a:t>
                      </a:r>
                      <a:r>
                        <a:rPr lang="ru-RU" sz="1600" dirty="0">
                          <a:latin typeface="Times New Roman"/>
                          <a:ea typeface="Times New Roman"/>
                          <a:cs typeface="Times New Roman"/>
                        </a:rPr>
                        <a:t>Лидерство зависит как от </a:t>
                      </a:r>
                      <a:r>
                        <a:rPr lang="ru-RU" sz="1600" spc="-10" dirty="0">
                          <a:latin typeface="Times New Roman"/>
                          <a:ea typeface="Times New Roman"/>
                          <a:cs typeface="Times New Roman"/>
                        </a:rPr>
                        <a:t>способности мотивировать сотрудников, как и от умения </a:t>
                      </a:r>
                      <a:r>
                        <a:rPr lang="ru-RU" sz="1600" dirty="0">
                          <a:latin typeface="Times New Roman"/>
                          <a:ea typeface="Times New Roman"/>
                          <a:cs typeface="Times New Roman"/>
                        </a:rPr>
                        <a:t>приказывать</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dirty="0" err="1">
                          <a:latin typeface="Times New Roman"/>
                          <a:ea typeface="Times New Roman"/>
                          <a:cs typeface="Times New Roman"/>
                        </a:rPr>
                        <a:t>Эмпатия</a:t>
                      </a:r>
                      <a:r>
                        <a:rPr lang="ru-RU" sz="1600" b="1" dirty="0">
                          <a:latin typeface="Times New Roman"/>
                          <a:ea typeface="Times New Roman"/>
                          <a:cs typeface="Times New Roman"/>
                        </a:rPr>
                        <a:t> </a:t>
                      </a:r>
                      <a:r>
                        <a:rPr lang="ru-RU" sz="1600" dirty="0" smtClean="0">
                          <a:latin typeface="Times New Roman"/>
                          <a:ea typeface="Times New Roman"/>
                          <a:cs typeface="Times New Roman"/>
                        </a:rPr>
                        <a:t>- </a:t>
                      </a:r>
                      <a:r>
                        <a:rPr lang="ru-RU" sz="1600" dirty="0">
                          <a:latin typeface="Times New Roman"/>
                          <a:ea typeface="Times New Roman"/>
                          <a:cs typeface="Times New Roman"/>
                        </a:rPr>
                        <a:t>способность понимать </a:t>
                      </a:r>
                      <a:r>
                        <a:rPr lang="ru-RU" sz="1600" dirty="0" smtClean="0">
                          <a:latin typeface="Times New Roman"/>
                          <a:ea typeface="Times New Roman"/>
                          <a:cs typeface="Times New Roman"/>
                        </a:rPr>
                        <a:t>эмоциональ</a:t>
                      </a:r>
                      <a:r>
                        <a:rPr lang="ru-RU" sz="1600" spc="-10" dirty="0" smtClean="0">
                          <a:latin typeface="Times New Roman"/>
                          <a:ea typeface="Times New Roman"/>
                          <a:cs typeface="Times New Roman"/>
                        </a:rPr>
                        <a:t>ное </a:t>
                      </a:r>
                      <a:r>
                        <a:rPr lang="ru-RU" sz="1600" spc="-10" dirty="0">
                          <a:latin typeface="Times New Roman"/>
                          <a:ea typeface="Times New Roman"/>
                          <a:cs typeface="Times New Roman"/>
                        </a:rPr>
                        <a:t>состояние других и взаимодействовать с ними с </a:t>
                      </a:r>
                      <a:r>
                        <a:rPr lang="ru-RU" sz="1600" spc="-5" dirty="0">
                          <a:latin typeface="Times New Roman"/>
                          <a:ea typeface="Times New Roman"/>
                          <a:cs typeface="Times New Roman"/>
                        </a:rPr>
                        <a:t>учетом их чувств и реакций</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686579">
                <a:tc>
                  <a:txBody>
                    <a:bodyPr/>
                    <a:lstStyle/>
                    <a:p>
                      <a:pPr algn="ctr">
                        <a:lnSpc>
                          <a:spcPct val="100000"/>
                        </a:lnSpc>
                        <a:spcAft>
                          <a:spcPts val="0"/>
                        </a:spcAft>
                      </a:pPr>
                      <a:r>
                        <a:rPr lang="ru-RU" sz="1600" b="1" spc="-5" dirty="0">
                          <a:latin typeface="Times New Roman"/>
                          <a:ea typeface="Times New Roman"/>
                          <a:cs typeface="Times New Roman"/>
                        </a:rPr>
                        <a:t>Умение войти в положение </a:t>
                      </a:r>
                      <a:r>
                        <a:rPr lang="ru-RU" sz="1600" b="1" spc="-10" dirty="0">
                          <a:latin typeface="Times New Roman"/>
                          <a:ea typeface="Times New Roman"/>
                          <a:cs typeface="Times New Roman"/>
                        </a:rPr>
                        <a:t>другого. </a:t>
                      </a:r>
                      <a:r>
                        <a:rPr lang="ru-RU" sz="1600" spc="-10" dirty="0">
                          <a:latin typeface="Times New Roman"/>
                          <a:ea typeface="Times New Roman"/>
                          <a:cs typeface="Times New Roman"/>
                        </a:rPr>
                        <a:t>Чтобы убеждать </a:t>
                      </a:r>
                      <a:r>
                        <a:rPr lang="ru-RU" sz="1600" spc="-5" dirty="0">
                          <a:latin typeface="Times New Roman"/>
                          <a:ea typeface="Times New Roman"/>
                          <a:cs typeface="Times New Roman"/>
                        </a:rPr>
                        <a:t>других, нужно знать, что они </a:t>
                      </a:r>
                      <a:r>
                        <a:rPr lang="ru-RU" sz="1600" spc="-10" dirty="0">
                          <a:latin typeface="Times New Roman"/>
                          <a:ea typeface="Times New Roman"/>
                          <a:cs typeface="Times New Roman"/>
                        </a:rPr>
                        <a:t>думают. Конечно, сотрудники не будут все время </a:t>
                      </a:r>
                      <a:r>
                        <a:rPr lang="ru-RU" sz="1600" spc="-10" dirty="0" smtClean="0">
                          <a:latin typeface="Times New Roman"/>
                          <a:ea typeface="Times New Roman"/>
                          <a:cs typeface="Times New Roman"/>
                        </a:rPr>
                        <a:t>откровенничать </a:t>
                      </a:r>
                      <a:r>
                        <a:rPr lang="ru-RU" sz="1600" spc="-10" dirty="0">
                          <a:latin typeface="Times New Roman"/>
                          <a:ea typeface="Times New Roman"/>
                          <a:cs typeface="Times New Roman"/>
                        </a:rPr>
                        <a:t>с начальником, </a:t>
                      </a:r>
                      <a:r>
                        <a:rPr lang="ru-RU" sz="1600" spc="-5" dirty="0">
                          <a:latin typeface="Times New Roman"/>
                          <a:ea typeface="Times New Roman"/>
                          <a:cs typeface="Times New Roman"/>
                        </a:rPr>
                        <a:t>но он может развить в себе </a:t>
                      </a:r>
                      <a:r>
                        <a:rPr lang="ru-RU" sz="1600" spc="-15" dirty="0">
                          <a:latin typeface="Times New Roman"/>
                          <a:ea typeface="Times New Roman"/>
                          <a:cs typeface="Times New Roman"/>
                        </a:rPr>
                        <a:t>способность чувствовать, что </a:t>
                      </a:r>
                      <a:r>
                        <a:rPr lang="ru-RU" sz="1600" dirty="0">
                          <a:latin typeface="Times New Roman"/>
                          <a:ea typeface="Times New Roman"/>
                          <a:cs typeface="Times New Roman"/>
                        </a:rPr>
                        <a:t>происходит с ними</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dirty="0">
                          <a:latin typeface="Times New Roman"/>
                          <a:ea typeface="Times New Roman"/>
                          <a:cs typeface="Times New Roman"/>
                        </a:rPr>
                        <a:t>Терпение </a:t>
                      </a:r>
                      <a:r>
                        <a:rPr lang="ru-RU" sz="1600" dirty="0" smtClean="0">
                          <a:latin typeface="Times New Roman"/>
                          <a:ea typeface="Times New Roman"/>
                          <a:cs typeface="Times New Roman"/>
                        </a:rPr>
                        <a:t>- </a:t>
                      </a:r>
                      <a:r>
                        <a:rPr lang="ru-RU" sz="1600" dirty="0">
                          <a:latin typeface="Times New Roman"/>
                          <a:ea typeface="Times New Roman"/>
                          <a:cs typeface="Times New Roman"/>
                        </a:rPr>
                        <a:t>умение ждать </a:t>
                      </a:r>
                      <a:r>
                        <a:rPr lang="ru-RU" sz="1600" spc="-10" dirty="0">
                          <a:latin typeface="Times New Roman"/>
                          <a:ea typeface="Times New Roman"/>
                          <a:cs typeface="Times New Roman"/>
                        </a:rPr>
                        <a:t>подходящего момента, не </a:t>
                      </a:r>
                      <a:r>
                        <a:rPr lang="ru-RU" sz="1600" dirty="0">
                          <a:latin typeface="Times New Roman"/>
                          <a:ea typeface="Times New Roman"/>
                          <a:cs typeface="Times New Roman"/>
                        </a:rPr>
                        <a:t>спеша продумывать все </a:t>
                      </a:r>
                      <a:r>
                        <a:rPr lang="ru-RU" sz="1600" spc="-10" dirty="0">
                          <a:latin typeface="Times New Roman"/>
                          <a:ea typeface="Times New Roman"/>
                          <a:cs typeface="Times New Roman"/>
                        </a:rPr>
                        <a:t>последующие шаги. Эта </a:t>
                      </a:r>
                      <a:r>
                        <a:rPr lang="ru-RU" sz="1600" spc="-10" dirty="0" smtClean="0">
                          <a:latin typeface="Times New Roman"/>
                          <a:ea typeface="Times New Roman"/>
                          <a:cs typeface="Times New Roman"/>
                        </a:rPr>
                        <a:t>спо</a:t>
                      </a:r>
                      <a:r>
                        <a:rPr lang="ru-RU" sz="1600" spc="-15" dirty="0" smtClean="0">
                          <a:latin typeface="Times New Roman"/>
                          <a:ea typeface="Times New Roman"/>
                          <a:cs typeface="Times New Roman"/>
                        </a:rPr>
                        <a:t>собность </a:t>
                      </a:r>
                      <a:r>
                        <a:rPr lang="ru-RU" sz="1600" spc="-15" dirty="0">
                          <a:latin typeface="Times New Roman"/>
                          <a:ea typeface="Times New Roman"/>
                          <a:cs typeface="Times New Roman"/>
                        </a:rPr>
                        <a:t>особенно важна при </a:t>
                      </a:r>
                      <a:r>
                        <a:rPr lang="ru-RU" sz="1600" spc="-10" dirty="0">
                          <a:latin typeface="Times New Roman"/>
                          <a:ea typeface="Times New Roman"/>
                          <a:cs typeface="Times New Roman"/>
                        </a:rPr>
                        <a:t>построении нового бизнеса </a:t>
                      </a:r>
                      <a:r>
                        <a:rPr lang="ru-RU" sz="1600" spc="-15" dirty="0">
                          <a:latin typeface="Times New Roman"/>
                          <a:ea typeface="Times New Roman"/>
                          <a:cs typeface="Times New Roman"/>
                        </a:rPr>
                        <a:t>или управлении </a:t>
                      </a:r>
                      <a:r>
                        <a:rPr lang="ru-RU" sz="1600" spc="-15" dirty="0" smtClean="0">
                          <a:latin typeface="Times New Roman"/>
                          <a:ea typeface="Times New Roman"/>
                          <a:cs typeface="Times New Roman"/>
                        </a:rPr>
                        <a:t>быстрорасту</a:t>
                      </a:r>
                      <a:r>
                        <a:rPr lang="ru-RU" sz="1600" spc="-5" dirty="0" smtClean="0">
                          <a:latin typeface="Times New Roman"/>
                          <a:ea typeface="Times New Roman"/>
                          <a:cs typeface="Times New Roman"/>
                        </a:rPr>
                        <a:t>щей </a:t>
                      </a:r>
                      <a:r>
                        <a:rPr lang="ru-RU" sz="1600" spc="-5" dirty="0">
                          <a:latin typeface="Times New Roman"/>
                          <a:ea typeface="Times New Roman"/>
                          <a:cs typeface="Times New Roman"/>
                        </a:rPr>
                        <a:t>компанией, когда нужно </a:t>
                      </a:r>
                      <a:r>
                        <a:rPr lang="ru-RU" sz="1600" spc="-15" dirty="0">
                          <a:latin typeface="Times New Roman"/>
                          <a:ea typeface="Times New Roman"/>
                          <a:cs typeface="Times New Roman"/>
                        </a:rPr>
                        <a:t>выбрать правильную </a:t>
                      </a:r>
                      <a:r>
                        <a:rPr lang="ru-RU" sz="1600" spc="-15" dirty="0" smtClean="0">
                          <a:latin typeface="Times New Roman"/>
                          <a:ea typeface="Times New Roman"/>
                          <a:cs typeface="Times New Roman"/>
                        </a:rPr>
                        <a:t>страте</a:t>
                      </a:r>
                      <a:r>
                        <a:rPr lang="ru-RU" sz="1600" dirty="0" smtClean="0">
                          <a:latin typeface="Times New Roman"/>
                          <a:ea typeface="Times New Roman"/>
                          <a:cs typeface="Times New Roman"/>
                        </a:rPr>
                        <a:t>гию </a:t>
                      </a:r>
                      <a:r>
                        <a:rPr lang="ru-RU" sz="1600" dirty="0">
                          <a:latin typeface="Times New Roman"/>
                          <a:ea typeface="Times New Roman"/>
                          <a:cs typeface="Times New Roman"/>
                        </a:rPr>
                        <a:t>захвата рынка</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dirty="0">
                          <a:latin typeface="Times New Roman"/>
                          <a:ea typeface="Times New Roman"/>
                          <a:cs typeface="Times New Roman"/>
                        </a:rPr>
                        <a:t>Социальный </a:t>
                      </a:r>
                      <a:r>
                        <a:rPr lang="ru-RU" sz="1600" b="1" dirty="0" smtClean="0">
                          <a:latin typeface="Times New Roman"/>
                          <a:ea typeface="Times New Roman"/>
                          <a:cs typeface="Times New Roman"/>
                        </a:rPr>
                        <a:t>навык </a:t>
                      </a:r>
                      <a:r>
                        <a:rPr lang="ru-RU" sz="1600" dirty="0" smtClean="0">
                          <a:latin typeface="Times New Roman"/>
                          <a:ea typeface="Times New Roman"/>
                          <a:cs typeface="Times New Roman"/>
                        </a:rPr>
                        <a:t>–</a:t>
                      </a:r>
                    </a:p>
                    <a:p>
                      <a:pPr algn="ctr">
                        <a:lnSpc>
                          <a:spcPct val="100000"/>
                        </a:lnSpc>
                        <a:spcAft>
                          <a:spcPts val="0"/>
                        </a:spcAft>
                      </a:pPr>
                      <a:r>
                        <a:rPr lang="ru-RU" sz="1600" dirty="0" smtClean="0">
                          <a:latin typeface="Times New Roman"/>
                          <a:ea typeface="Times New Roman"/>
                          <a:cs typeface="Times New Roman"/>
                        </a:rPr>
                        <a:t> </a:t>
                      </a:r>
                      <a:r>
                        <a:rPr lang="ru-RU" sz="1600" dirty="0">
                          <a:latin typeface="Times New Roman"/>
                          <a:ea typeface="Times New Roman"/>
                          <a:cs typeface="Times New Roman"/>
                        </a:rPr>
                        <a:t>умение находить </a:t>
                      </a:r>
                      <a:r>
                        <a:rPr lang="ru-RU" sz="1600" spc="-15" dirty="0">
                          <a:latin typeface="Times New Roman"/>
                          <a:ea typeface="Times New Roman"/>
                          <a:cs typeface="Times New Roman"/>
                        </a:rPr>
                        <a:t>общий язык, устанавливать и поддерживать отношения </a:t>
                      </a:r>
                      <a:r>
                        <a:rPr lang="ru-RU" sz="1600" spc="-10" dirty="0">
                          <a:latin typeface="Times New Roman"/>
                          <a:ea typeface="Times New Roman"/>
                          <a:cs typeface="Times New Roman"/>
                        </a:rPr>
                        <a:t>с людьми вне зависимости </a:t>
                      </a:r>
                      <a:r>
                        <a:rPr lang="ru-RU" sz="1600" spc="-5" dirty="0">
                          <a:latin typeface="Times New Roman"/>
                          <a:ea typeface="Times New Roman"/>
                          <a:cs typeface="Times New Roman"/>
                        </a:rPr>
                        <a:t>от их предрасположения к </a:t>
                      </a:r>
                      <a:r>
                        <a:rPr lang="ru-RU" sz="1600" dirty="0">
                          <a:latin typeface="Times New Roman"/>
                          <a:ea typeface="Times New Roman"/>
                          <a:cs typeface="Times New Roman"/>
                        </a:rPr>
                        <a:t>этому</a:t>
                      </a:r>
                      <a:endParaRPr lang="ru-RU" sz="1600" dirty="0">
                        <a:latin typeface="Calibri"/>
                        <a:ea typeface="Times New Roman"/>
                        <a:cs typeface="Times New Roman"/>
                      </a:endParaRPr>
                    </a:p>
                  </a:txBody>
                  <a:tcPr marL="15025" marR="15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24577" name="Rectangle 1"/>
          <p:cNvSpPr>
            <a:spLocks noChangeArrowheads="1"/>
          </p:cNvSpPr>
          <p:nvPr/>
        </p:nvSpPr>
        <p:spPr bwMode="auto">
          <a:xfrm>
            <a:off x="214282" y="500042"/>
            <a:ext cx="8715436"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371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Американские психологи Дж.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Кенджеми</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К.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Ковальски</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обнаружили ряд характеристик, общих для всех успешных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топ-менеджеров</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371475" algn="l"/>
              </a:tabLst>
            </a:pPr>
            <a:r>
              <a:rPr kumimoji="0" lang="ru-RU"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Особенности мышления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к экстраполяции.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Сильные лидеры не нуждаются в обилии данных. Обладая глубокими и широкими знаниями, они интуитивно понимают, как далеко могут зайти в своей экстраполяции ситуации.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разрабатывать несколько проблем одновременно.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Слишком высокий показатель упорства по психологическому тесту Эдвардса для успешно действующих руководителей нежелателен. Требуется гибкость - важнейший аспект поведения лидера.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Устойчивость в ситуации неопределенности.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Это одно из главных качеств лидера: ему не страшны неизвестность или отсутствие обратной связи. Он работает успешно без немедленной обратной связи и разрешает проблемы, непосильные для тех, кто неспособен действовать в условиях неопределенности.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371475"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Понимание.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Успешно действующие руководители высшего уровня обладают высокой восприимчивостью, отличаются развитой интуицией. Они схватывают суть дела интуитивно и быстро, обнаруживая удивительную способность различать существенные и несущественные стороны ситуации.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23553" name="Rectangle 1"/>
          <p:cNvSpPr>
            <a:spLocks noChangeArrowheads="1"/>
          </p:cNvSpPr>
          <p:nvPr/>
        </p:nvSpPr>
        <p:spPr bwMode="auto">
          <a:xfrm>
            <a:off x="214282" y="571480"/>
            <a:ext cx="8643998"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371475" algn="l"/>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Умение справляться с агрессией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брать управление на себя.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 легко входит в роль руководителя с момента своего назначения, не обращая внимания на претензии кандидатов на данный пост.</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Настойчивость.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Успешно действующий руководитель упорно выполняет задуманное, даже если его точка зрения оказывается непопулярной. Им присуще интуитивное понимание, какие идеи следует поддерживать.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к сотрудничеству.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 умеет подавлять свою враждебность, нивелировать свои неприязненные чувства. Такому руководителю свойственны умение разговаривать с людьми, такт, возможность общения на любом уровне. Благодаря хорошей способности к межличностным контактам он добивается основательной поддержки в организации для себя и своих идей.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Инициативность.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 активен, он ведет в атаку, ему понятны возможности, ускользающие от внимания других. Когда другие колеблются, он действует. Инициативность такого руководителя включает одно из основных качеств, ведущих к успеху, - способность рисковать.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371475"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Энергичность.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Руководителю трудно добиться успеха, не обладая выносливостью, высокими интеллектуальными, а также физическими способностями, запас которых пополняется за счет его огромной энергии.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25601" name="Rectangle 1"/>
          <p:cNvSpPr>
            <a:spLocks noChangeArrowheads="1"/>
          </p:cNvSpPr>
          <p:nvPr/>
        </p:nvSpPr>
        <p:spPr bwMode="auto">
          <a:xfrm>
            <a:off x="214282" y="500042"/>
            <a:ext cx="8643998"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434975" algn="l"/>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Управление эмоциями</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34975"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делать ставку на других.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Успешно действующий руководитель охотно передает знания другим, дает им советы, способствуя их развитию, продвижению по служебной лестнице.</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34975" algn="l"/>
              </a:tabLst>
            </a:pPr>
            <a:r>
              <a:rPr kumimoji="0" lang="ru-RU"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Сензитивность</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Руководители высшего уровня восприимчивы к чувствам других. Им свойственны </a:t>
            </a:r>
            <a:r>
              <a:rPr kumimoji="0" lang="ru-RU"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эмпатия</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(сопереживание), способность поставить себя на место другого.</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434975" algn="l"/>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Лидерство в конкретных областях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434975" algn="l"/>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12. </a:t>
            </a: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Идентификация себя с делом.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Наиболее успешные руководители способны переносить неудачи без чувства поражения или унижения. Их привлекает сам процесс достижения результата, они не стремятся быть всемогущими и всеведущими, не пытаются быть всюду одновременно, делать всю работу за других. Лидеры высокого уровня умеют поручать работу другим, их не привлекает власть как таковая, они скорее заинтересованы в достижении цели. Они получают настоящее удовлетворение от успеха других, а не от собственного неограниченного могущества, они не стремятся занять как можно больше руководящих постов, зная, что их влияние и так достаточно и им не требуется применять власть для достижения успеха. Они знают себе цену, удовлетворены ею и полностью уверены в себе. Все это дает таким лидерам силы противостоять нежелательному развитию событий.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26625" name="Rectangle 1"/>
          <p:cNvSpPr>
            <a:spLocks noChangeArrowheads="1"/>
          </p:cNvSpPr>
          <p:nvPr/>
        </p:nvSpPr>
        <p:spPr bwMode="auto">
          <a:xfrm>
            <a:off x="214282" y="500042"/>
            <a:ext cx="8643998"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Char char="•"/>
              <a:tabLst>
                <a:tab pos="417513"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Способность к сочувствию.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Успешные руководители проявляют сочувствие к другим, не ожидая, что их за это будут любить. Они способны непредвзято и точно оценить своих подчиненных, понимая, что невозможно угодить всем. Такой лидер прекрасно понимает, что стремление во что бы то ни стало нравиться подчиненным делает его неспособным руководить ими. Благодаря сильному чувству идентификации он способен принимать непопулярные решения.</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17513"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Заинтересованность вроете организации,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 не в собственной карьере. Настоящий лидер заинтересован в том, что он оставит после себя. Его самое сильное стремление - не личная власть: уходя, он хочет оставить результат своей работы, а не унести все с собой.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17513"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Независимость.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Добивающиеся успеха руководители осознают границы своих возможностей, сотрудничают с другими, прислушиваются к ним, но проявляют независимость в ходе принятия окончательного решения. Такого лидера нельзя принудить поддержать решение, с которым он не согласен.</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27649" name="Rectangle 1"/>
          <p:cNvSpPr>
            <a:spLocks noChangeArrowheads="1"/>
          </p:cNvSpPr>
          <p:nvPr/>
        </p:nvSpPr>
        <p:spPr bwMode="auto">
          <a:xfrm>
            <a:off x="214282" y="714356"/>
            <a:ext cx="8643998" cy="341632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417513" algn="l"/>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Личностный идеал</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17513"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Гибкость.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 может решать одновременно несколько задач и при необходимости переключаться с одного направления деятельности на другое. Лидер должен быть открыт для восприятия новых идей, новых способов мышления, новых процессов. Стремящийся к успеху руководитель развивает в себе гибкость.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17513"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Устойчивость к стрессу.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 умеет заботиться о своем здоровье и справляться со стрессами, не позволяя обстоятельствам управлять собой.</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17513"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Наличие цели.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 имеет твердые убеждения и ясную цель. Наличие цели предполагает планирование, и каждый день приближает лидера к достижению поставленной цели. Лидер любит говорить о своей мечте. Однако взгляды руководителя не должны быть консервативными: мечта должна развиваться, как и связанная с ее осуществлением цель.</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29697" name="Rectangle 1"/>
          <p:cNvSpPr>
            <a:spLocks noChangeArrowheads="1"/>
          </p:cNvSpPr>
          <p:nvPr/>
        </p:nvSpPr>
        <p:spPr bwMode="auto">
          <a:xfrm>
            <a:off x="214282" y="714356"/>
            <a:ext cx="8643998" cy="3416320"/>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433388" algn="l"/>
              </a:tabLst>
            </a:pPr>
            <a:r>
              <a:rPr kumimoji="0" lang="ru-RU"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Лидерство в конкретных областях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33388"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Руководство сообществом.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Руководитель использует свою власть и влияние на благо общества, отдает свое время, силы и энергию улучшению жизни людей и развитию общества, используя для этого все имеющиеся в его распоряжении ресурсы.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33388"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Чувство юмора.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Наибольшего успеха добиваются руководители, обладающие чувством юмора, способные найти в любой ситуации что-то забавное. Сделав ошибку, они признают ее и готовы посмеяться над собой, а не взваливают вину на других.</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433388" algn="l"/>
              </a:tabLst>
            </a:pPr>
            <a:r>
              <a:rPr kumimoji="0" lang="ru-RU"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Цельность личностного идеала. </a:t>
            </a: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 последователен и постоянно предпринимает усилия для того, чтобы его слово не расходилось с делом, чтобы соответствовать своему личностному идеалу. Вследствие этого лидер живет в согласии с самим собой, с ним легко общаться, окружающие чувствуют себя с ним непринужденно, охотно поверяют ему свои горести и заботы.</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3" name="Прямоугольник 2"/>
          <p:cNvSpPr/>
          <p:nvPr/>
        </p:nvSpPr>
        <p:spPr>
          <a:xfrm>
            <a:off x="357158" y="428604"/>
            <a:ext cx="8429684" cy="707886"/>
          </a:xfrm>
          <a:prstGeom prst="rect">
            <a:avLst/>
          </a:prstGeom>
        </p:spPr>
        <p:txBody>
          <a:bodyPr wrap="square">
            <a:spAutoFit/>
          </a:bodyPr>
          <a:lstStyle/>
          <a:p>
            <a:pPr algn="ctr"/>
            <a:r>
              <a:rPr lang="ru-RU" sz="2000" dirty="0" smtClean="0">
                <a:latin typeface="Times New Roman" pitchFamily="18" charset="0"/>
                <a:cs typeface="Times New Roman" pitchFamily="18" charset="0"/>
              </a:rPr>
              <a:t>Основные отличия лидера-служителя от руководителя традиционного типа </a:t>
            </a:r>
          </a:p>
          <a:p>
            <a:pPr algn="ctr"/>
            <a:r>
              <a:rPr lang="ru-RU" sz="2000" dirty="0" smtClean="0">
                <a:latin typeface="Times New Roman" pitchFamily="18" charset="0"/>
                <a:cs typeface="Times New Roman" pitchFamily="18" charset="0"/>
              </a:rPr>
              <a:t>(по Р. </a:t>
            </a:r>
            <a:r>
              <a:rPr lang="ru-RU" sz="2000" dirty="0" err="1" smtClean="0">
                <a:latin typeface="Times New Roman" pitchFamily="18" charset="0"/>
                <a:cs typeface="Times New Roman" pitchFamily="18" charset="0"/>
              </a:rPr>
              <a:t>Гринлифу</a:t>
            </a:r>
            <a:r>
              <a:rPr lang="ru-RU" sz="2000" dirty="0" smtClean="0">
                <a:latin typeface="Times New Roman" pitchFamily="18" charset="0"/>
                <a:cs typeface="Times New Roman" pitchFamily="18" charset="0"/>
              </a:rPr>
              <a:t>) </a:t>
            </a:r>
            <a:endParaRPr lang="ru-RU" sz="20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357158" y="1071546"/>
          <a:ext cx="8572559" cy="5364480"/>
        </p:xfrm>
        <a:graphic>
          <a:graphicData uri="http://schemas.openxmlformats.org/drawingml/2006/table">
            <a:tbl>
              <a:tblPr/>
              <a:tblGrid>
                <a:gridCol w="3786214">
                  <a:extLst>
                    <a:ext uri="{9D8B030D-6E8A-4147-A177-3AD203B41FA5}">
                      <a16:colId xmlns:a16="http://schemas.microsoft.com/office/drawing/2014/main" val="20000"/>
                    </a:ext>
                  </a:extLst>
                </a:gridCol>
                <a:gridCol w="4786345">
                  <a:extLst>
                    <a:ext uri="{9D8B030D-6E8A-4147-A177-3AD203B41FA5}">
                      <a16:colId xmlns:a16="http://schemas.microsoft.com/office/drawing/2014/main" val="20001"/>
                    </a:ext>
                  </a:extLst>
                </a:gridCol>
              </a:tblGrid>
              <a:tr h="147894">
                <a:tc>
                  <a:txBody>
                    <a:bodyPr/>
                    <a:lstStyle/>
                    <a:p>
                      <a:pPr indent="-1270" algn="ctr">
                        <a:lnSpc>
                          <a:spcPct val="100000"/>
                        </a:lnSpc>
                        <a:spcAft>
                          <a:spcPts val="0"/>
                        </a:spcAft>
                      </a:pPr>
                      <a:r>
                        <a:rPr lang="ru-RU" sz="1600" b="1" i="1" spc="-45" dirty="0">
                          <a:latin typeface="Times New Roman"/>
                          <a:ea typeface="Times New Roman"/>
                          <a:cs typeface="Times New Roman"/>
                        </a:rPr>
                        <a:t>Руководитель традиционного типа</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600" b="1" i="1">
                          <a:latin typeface="Times New Roman"/>
                          <a:ea typeface="Times New Roman"/>
                          <a:cs typeface="Times New Roman"/>
                        </a:rPr>
                        <a:t>Лидер-служитель</a:t>
                      </a:r>
                      <a:endParaRPr lang="ru-RU" sz="140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725205">
                <a:tc>
                  <a:txBody>
                    <a:bodyPr/>
                    <a:lstStyle/>
                    <a:p>
                      <a:pPr indent="-1270" algn="ctr">
                        <a:lnSpc>
                          <a:spcPct val="100000"/>
                        </a:lnSpc>
                        <a:spcAft>
                          <a:spcPts val="0"/>
                        </a:spcAft>
                      </a:pPr>
                      <a:r>
                        <a:rPr lang="ru-RU" sz="1600" dirty="0">
                          <a:latin typeface="Times New Roman"/>
                          <a:ea typeface="Times New Roman"/>
                          <a:cs typeface="Times New Roman"/>
                        </a:rPr>
                        <a:t>Спрашивает подчиненных о результатах, процессах, методах и поведении, задавая вопросы: «Ты сделал это?», «Ты сделал то?», «Какова ситуация с тем-то?»</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600" dirty="0">
                          <a:latin typeface="Times New Roman"/>
                          <a:ea typeface="Times New Roman"/>
                          <a:cs typeface="Times New Roman"/>
                        </a:rPr>
                        <a:t>Задает вопросы, которые помогают выяснить, чем он сам может быть полезен другим. Он </a:t>
                      </a:r>
                      <a:r>
                        <a:rPr lang="ru-RU" sz="1600" dirty="0" smtClean="0">
                          <a:latin typeface="Times New Roman"/>
                          <a:ea typeface="Times New Roman"/>
                          <a:cs typeface="Times New Roman"/>
                        </a:rPr>
                        <a:t>спрашивает </a:t>
                      </a:r>
                      <a:r>
                        <a:rPr lang="ru-RU" sz="1600" dirty="0">
                          <a:latin typeface="Times New Roman"/>
                          <a:ea typeface="Times New Roman"/>
                          <a:cs typeface="Times New Roman"/>
                        </a:rPr>
                        <a:t>людей, что они ожидают от него и как он может им помочь</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160328">
                <a:tc>
                  <a:txBody>
                    <a:bodyPr/>
                    <a:lstStyle/>
                    <a:p>
                      <a:pPr indent="-1270" algn="ctr">
                        <a:lnSpc>
                          <a:spcPct val="100000"/>
                        </a:lnSpc>
                        <a:spcAft>
                          <a:spcPts val="0"/>
                        </a:spcAft>
                      </a:pPr>
                      <a:r>
                        <a:rPr lang="ru-RU" sz="1600" dirty="0">
                          <a:latin typeface="Times New Roman"/>
                          <a:ea typeface="Times New Roman"/>
                          <a:cs typeface="Times New Roman"/>
                        </a:rPr>
                        <a:t>Измеряет производительность органи­зации объемом продукции, выпускаемой за 1 </a:t>
                      </a:r>
                      <a:r>
                        <a:rPr lang="ru-RU" sz="1600" dirty="0" err="1">
                          <a:latin typeface="Times New Roman"/>
                          <a:ea typeface="Times New Roman"/>
                          <a:cs typeface="Times New Roman"/>
                        </a:rPr>
                        <a:t>человеко</a:t>
                      </a:r>
                      <a:r>
                        <a:rPr lang="ru-RU" sz="1600" dirty="0">
                          <a:latin typeface="Times New Roman"/>
                          <a:ea typeface="Times New Roman"/>
                          <a:cs typeface="Times New Roman"/>
                        </a:rPr>
                        <a:t>/час, или другим </a:t>
                      </a:r>
                      <a:r>
                        <a:rPr lang="ru-RU" sz="1600" dirty="0" smtClean="0">
                          <a:latin typeface="Times New Roman"/>
                          <a:ea typeface="Times New Roman"/>
                          <a:cs typeface="Times New Roman"/>
                        </a:rPr>
                        <a:t>количественным </a:t>
                      </a:r>
                      <a:r>
                        <a:rPr lang="ru-RU" sz="1600" dirty="0">
                          <a:latin typeface="Times New Roman"/>
                          <a:ea typeface="Times New Roman"/>
                          <a:cs typeface="Times New Roman"/>
                        </a:rPr>
                        <a:t>показателем</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600" dirty="0">
                          <a:latin typeface="Times New Roman"/>
                          <a:ea typeface="Times New Roman"/>
                          <a:cs typeface="Times New Roman"/>
                        </a:rPr>
                        <a:t>Полагает, что самой эффективной организацией является та, в которой работники делают все то, что оптимизирует совокупную эффективность организации, и делают это тогда, когда надо. Они знают, как действовать, хотя и не получают на то никаких инструкций</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25205">
                <a:tc>
                  <a:txBody>
                    <a:bodyPr/>
                    <a:lstStyle/>
                    <a:p>
                      <a:pPr algn="ctr">
                        <a:lnSpc>
                          <a:spcPct val="100000"/>
                        </a:lnSpc>
                        <a:spcAft>
                          <a:spcPts val="0"/>
                        </a:spcAft>
                      </a:pPr>
                      <a:r>
                        <a:rPr lang="ru-RU" sz="1600" dirty="0">
                          <a:latin typeface="Times New Roman"/>
                          <a:ea typeface="Times New Roman"/>
                          <a:cs typeface="Times New Roman"/>
                        </a:rPr>
                        <a:t>Видит в людях в лучшем случае ценный ресурс, рассматривая себя как </a:t>
                      </a:r>
                      <a:r>
                        <a:rPr lang="ru-RU" sz="1600" dirty="0" smtClean="0">
                          <a:latin typeface="Times New Roman"/>
                          <a:ea typeface="Times New Roman"/>
                          <a:cs typeface="Times New Roman"/>
                        </a:rPr>
                        <a:t>начальника</a:t>
                      </a:r>
                      <a:r>
                        <a:rPr lang="ru-RU" sz="1600" dirty="0">
                          <a:latin typeface="Times New Roman"/>
                          <a:ea typeface="Times New Roman"/>
                          <a:cs typeface="Times New Roman"/>
                        </a:rPr>
                        <a:t>, а своей задачей считая </a:t>
                      </a:r>
                      <a:r>
                        <a:rPr lang="ru-RU" sz="1600" dirty="0" smtClean="0">
                          <a:latin typeface="Times New Roman"/>
                          <a:ea typeface="Times New Roman"/>
                          <a:cs typeface="Times New Roman"/>
                        </a:rPr>
                        <a:t>производство </a:t>
                      </a:r>
                      <a:r>
                        <a:rPr lang="ru-RU" sz="1600" dirty="0">
                          <a:latin typeface="Times New Roman"/>
                          <a:ea typeface="Times New Roman"/>
                          <a:cs typeface="Times New Roman"/>
                        </a:rPr>
                        <a:t>прибыли для акционеров</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dirty="0">
                          <a:latin typeface="Times New Roman"/>
                          <a:ea typeface="Times New Roman"/>
                          <a:cs typeface="Times New Roman"/>
                        </a:rPr>
                        <a:t>Рассматривает себя как первого среди равных, а своей задачей считает развитие лидерских способностей у других людей</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1305369">
                <a:tc>
                  <a:txBody>
                    <a:bodyPr/>
                    <a:lstStyle/>
                    <a:p>
                      <a:pPr algn="ctr">
                        <a:lnSpc>
                          <a:spcPct val="100000"/>
                        </a:lnSpc>
                        <a:spcAft>
                          <a:spcPts val="0"/>
                        </a:spcAft>
                      </a:pPr>
                      <a:r>
                        <a:rPr lang="ru-RU" sz="1600" dirty="0">
                          <a:latin typeface="Times New Roman"/>
                          <a:ea typeface="Times New Roman"/>
                          <a:cs typeface="Times New Roman"/>
                        </a:rPr>
                        <a:t>Его воспринимают как строгого, </a:t>
                      </a:r>
                      <a:r>
                        <a:rPr lang="ru-RU" sz="1600" dirty="0" smtClean="0">
                          <a:latin typeface="Times New Roman"/>
                          <a:ea typeface="Times New Roman"/>
                          <a:cs typeface="Times New Roman"/>
                        </a:rPr>
                        <a:t>требовательного </a:t>
                      </a:r>
                      <a:r>
                        <a:rPr lang="ru-RU" sz="1600" dirty="0">
                          <a:latin typeface="Times New Roman"/>
                          <a:ea typeface="Times New Roman"/>
                          <a:cs typeface="Times New Roman"/>
                        </a:rPr>
                        <a:t>начальника, склонного к проявлению эгоизма</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dirty="0">
                          <a:latin typeface="Times New Roman"/>
                          <a:ea typeface="Times New Roman"/>
                          <a:cs typeface="Times New Roman"/>
                        </a:rPr>
                        <a:t>Подчеркивает важность нравственного поведения и не ведет двойной жизни. Подчиненные описывают такого руководителя как человека, доверяющего другим, отзывчивого, открытого новым идеям, гибкого и жизнерадостного, мудрого, </a:t>
                      </a:r>
                      <a:r>
                        <a:rPr lang="ru-RU" sz="1600" dirty="0" smtClean="0">
                          <a:latin typeface="Times New Roman"/>
                          <a:ea typeface="Times New Roman"/>
                          <a:cs typeface="Times New Roman"/>
                        </a:rPr>
                        <a:t>проницательного</a:t>
                      </a:r>
                      <a:r>
                        <a:rPr lang="ru-RU" sz="1600" dirty="0">
                          <a:latin typeface="Times New Roman"/>
                          <a:ea typeface="Times New Roman"/>
                          <a:cs typeface="Times New Roman"/>
                        </a:rPr>
                        <a:t>, наделенного воображением, положительного, обладающего чувством юмора</a:t>
                      </a:r>
                      <a:endParaRPr lang="ru-RU" sz="1400" dirty="0">
                        <a:latin typeface="Calibri"/>
                        <a:ea typeface="Times New Roman"/>
                        <a:cs typeface="Times New Roman"/>
                      </a:endParaRPr>
                    </a:p>
                  </a:txBody>
                  <a:tcPr marL="15015" marR="15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85720" y="500042"/>
          <a:ext cx="8572560" cy="5974080"/>
        </p:xfrm>
        <a:graphic>
          <a:graphicData uri="http://schemas.openxmlformats.org/drawingml/2006/table">
            <a:tbl>
              <a:tblPr/>
              <a:tblGrid>
                <a:gridCol w="3547266">
                  <a:extLst>
                    <a:ext uri="{9D8B030D-6E8A-4147-A177-3AD203B41FA5}">
                      <a16:colId xmlns:a16="http://schemas.microsoft.com/office/drawing/2014/main" val="20000"/>
                    </a:ext>
                  </a:extLst>
                </a:gridCol>
                <a:gridCol w="5025294">
                  <a:extLst>
                    <a:ext uri="{9D8B030D-6E8A-4147-A177-3AD203B41FA5}">
                      <a16:colId xmlns:a16="http://schemas.microsoft.com/office/drawing/2014/main" val="20001"/>
                    </a:ext>
                  </a:extLst>
                </a:gridCol>
              </a:tblGrid>
              <a:tr h="83377">
                <a:tc>
                  <a:txBody>
                    <a:bodyPr/>
                    <a:lstStyle/>
                    <a:p>
                      <a:pPr indent="-1270" algn="ctr">
                        <a:lnSpc>
                          <a:spcPct val="100000"/>
                        </a:lnSpc>
                        <a:spcAft>
                          <a:spcPts val="0"/>
                        </a:spcAft>
                      </a:pPr>
                      <a:r>
                        <a:rPr lang="ru-RU" sz="1400" b="1" i="1" spc="-45" dirty="0">
                          <a:latin typeface="Times New Roman"/>
                          <a:ea typeface="Times New Roman"/>
                          <a:cs typeface="Times New Roman"/>
                        </a:rPr>
                        <a:t>Руководитель традиционного типа</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b="1" i="1">
                          <a:latin typeface="Times New Roman"/>
                          <a:ea typeface="Times New Roman"/>
                          <a:cs typeface="Times New Roman"/>
                        </a:rPr>
                        <a:t>Лидер-служитель</a:t>
                      </a:r>
                      <a:endParaRPr lang="ru-RU" sz="120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92848">
                <a:tc>
                  <a:txBody>
                    <a:bodyPr/>
                    <a:lstStyle/>
                    <a:p>
                      <a:pPr algn="ctr">
                        <a:lnSpc>
                          <a:spcPct val="100000"/>
                        </a:lnSpc>
                        <a:spcAft>
                          <a:spcPts val="0"/>
                        </a:spcAft>
                      </a:pPr>
                      <a:r>
                        <a:rPr lang="ru-RU" sz="1400" dirty="0">
                          <a:latin typeface="Times New Roman"/>
                          <a:ea typeface="Times New Roman"/>
                          <a:cs typeface="Times New Roman"/>
                        </a:rPr>
                        <a:t>Стимулирует конкуренцию между </a:t>
                      </a:r>
                      <a:r>
                        <a:rPr lang="ru-RU" sz="1400" dirty="0" smtClean="0">
                          <a:latin typeface="Times New Roman"/>
                          <a:ea typeface="Times New Roman"/>
                          <a:cs typeface="Times New Roman"/>
                        </a:rPr>
                        <a:t>работниками </a:t>
                      </a:r>
                      <a:r>
                        <a:rPr lang="ru-RU" sz="1400" dirty="0">
                          <a:latin typeface="Times New Roman"/>
                          <a:ea typeface="Times New Roman"/>
                          <a:cs typeface="Times New Roman"/>
                        </a:rPr>
                        <a:t>своей компании</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400" dirty="0">
                          <a:latin typeface="Times New Roman"/>
                          <a:ea typeface="Times New Roman"/>
                          <a:cs typeface="Times New Roman"/>
                        </a:rPr>
                        <a:t>Убежден в том, что конкуренцию между </a:t>
                      </a:r>
                      <a:r>
                        <a:rPr lang="ru-RU" sz="1400" dirty="0" smtClean="0">
                          <a:latin typeface="Times New Roman"/>
                          <a:ea typeface="Times New Roman"/>
                          <a:cs typeface="Times New Roman"/>
                        </a:rPr>
                        <a:t>работниками </a:t>
                      </a:r>
                      <a:r>
                        <a:rPr lang="ru-RU" sz="1400" dirty="0">
                          <a:latin typeface="Times New Roman"/>
                          <a:ea typeface="Times New Roman"/>
                          <a:cs typeface="Times New Roman"/>
                        </a:rPr>
                        <a:t>надо если не уничтожать, то хотя бы </a:t>
                      </a:r>
                      <a:r>
                        <a:rPr lang="ru-RU" sz="1400" dirty="0" smtClean="0">
                          <a:latin typeface="Times New Roman"/>
                          <a:ea typeface="Times New Roman"/>
                          <a:cs typeface="Times New Roman"/>
                        </a:rPr>
                        <a:t>приглушать</a:t>
                      </a:r>
                      <a:r>
                        <a:rPr lang="ru-RU" sz="1400" dirty="0">
                          <a:latin typeface="Times New Roman"/>
                          <a:ea typeface="Times New Roman"/>
                          <a:cs typeface="Times New Roman"/>
                        </a:rPr>
                        <a:t>. Служение и соперничество — это антитезы</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12483">
                <a:tc>
                  <a:txBody>
                    <a:bodyPr/>
                    <a:lstStyle/>
                    <a:p>
                      <a:pPr indent="-1270" algn="ctr">
                        <a:lnSpc>
                          <a:spcPct val="100000"/>
                        </a:lnSpc>
                        <a:spcAft>
                          <a:spcPts val="0"/>
                        </a:spcAft>
                      </a:pPr>
                      <a:r>
                        <a:rPr lang="ru-RU" sz="1400" dirty="0">
                          <a:latin typeface="Times New Roman"/>
                          <a:ea typeface="Times New Roman"/>
                          <a:cs typeface="Times New Roman"/>
                        </a:rPr>
                        <a:t>Собирает специальную группу для </a:t>
                      </a:r>
                      <a:r>
                        <a:rPr lang="ru-RU" sz="1400" dirty="0" smtClean="0">
                          <a:latin typeface="Times New Roman"/>
                          <a:ea typeface="Times New Roman"/>
                          <a:cs typeface="Times New Roman"/>
                        </a:rPr>
                        <a:t>проведения </a:t>
                      </a:r>
                      <a:r>
                        <a:rPr lang="ru-RU" sz="1400" dirty="0">
                          <a:latin typeface="Times New Roman"/>
                          <a:ea typeface="Times New Roman"/>
                          <a:cs typeface="Times New Roman"/>
                        </a:rPr>
                        <a:t>анализа проблем и выработки рекомендаций, но не участвует в ее работе</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a:latin typeface="Times New Roman"/>
                          <a:ea typeface="Times New Roman"/>
                          <a:cs typeface="Times New Roman"/>
                        </a:rPr>
                        <a:t>Собирает специальную группу для выработки рекомендаций, но выслушивает участников группы, учит их и помогает им правильно формулировать вопросы, чтобы совместными усилиями они смог­ли найти ответы, представляющие мнение каждого</a:t>
                      </a:r>
                      <a:endParaRPr lang="ru-RU" sz="120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46424">
                <a:tc>
                  <a:txBody>
                    <a:bodyPr/>
                    <a:lstStyle/>
                    <a:p>
                      <a:pPr indent="-1270" algn="ctr">
                        <a:lnSpc>
                          <a:spcPct val="100000"/>
                        </a:lnSpc>
                        <a:spcAft>
                          <a:spcPts val="0"/>
                        </a:spcAft>
                      </a:pPr>
                      <a:r>
                        <a:rPr lang="ru-RU" sz="1400">
                          <a:latin typeface="Times New Roman"/>
                          <a:ea typeface="Times New Roman"/>
                          <a:cs typeface="Times New Roman"/>
                        </a:rPr>
                        <a:t>Не находит времени на общение с другими</a:t>
                      </a:r>
                      <a:endParaRPr lang="ru-RU" sz="120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a:latin typeface="Times New Roman"/>
                          <a:ea typeface="Times New Roman"/>
                          <a:cs typeface="Times New Roman"/>
                        </a:rPr>
                        <a:t>Уделяет время людям</a:t>
                      </a:r>
                      <a:endParaRPr lang="ru-RU" sz="120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39270">
                <a:tc>
                  <a:txBody>
                    <a:bodyPr/>
                    <a:lstStyle/>
                    <a:p>
                      <a:pPr indent="-1270" algn="ctr">
                        <a:lnSpc>
                          <a:spcPct val="100000"/>
                        </a:lnSpc>
                        <a:spcAft>
                          <a:spcPts val="0"/>
                        </a:spcAft>
                      </a:pPr>
                      <a:r>
                        <a:rPr lang="ru-RU" sz="1400" dirty="0">
                          <a:latin typeface="Times New Roman"/>
                          <a:ea typeface="Times New Roman"/>
                          <a:cs typeface="Times New Roman"/>
                        </a:rPr>
                        <a:t>Играет роль посредника между </a:t>
                      </a:r>
                      <a:r>
                        <a:rPr lang="ru-RU" sz="1400" dirty="0" smtClean="0">
                          <a:latin typeface="Times New Roman"/>
                          <a:ea typeface="Times New Roman"/>
                          <a:cs typeface="Times New Roman"/>
                        </a:rPr>
                        <a:t>спорящими</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dirty="0">
                          <a:latin typeface="Times New Roman"/>
                          <a:ea typeface="Times New Roman"/>
                          <a:cs typeface="Times New Roman"/>
                        </a:rPr>
                        <a:t>Находит время на то, чтобы вразумить людей, считаясь с их индивидуальными особенностями и поддерживая их. Он общается с ними в такой </a:t>
                      </a:r>
                      <a:r>
                        <a:rPr lang="ru-RU" sz="1400" dirty="0" smtClean="0">
                          <a:latin typeface="Times New Roman"/>
                          <a:ea typeface="Times New Roman"/>
                          <a:cs typeface="Times New Roman"/>
                        </a:rPr>
                        <a:t>форме</a:t>
                      </a:r>
                      <a:r>
                        <a:rPr lang="ru-RU" sz="1400" dirty="0">
                          <a:latin typeface="Times New Roman"/>
                          <a:ea typeface="Times New Roman"/>
                          <a:cs typeface="Times New Roman"/>
                        </a:rPr>
                        <a:t>, которая устраняет дистанцию между людьми, что ободряет работников и укрепляет команду</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66059">
                <a:tc>
                  <a:txBody>
                    <a:bodyPr/>
                    <a:lstStyle/>
                    <a:p>
                      <a:pPr indent="-1270" algn="ctr">
                        <a:lnSpc>
                          <a:spcPct val="100000"/>
                        </a:lnSpc>
                        <a:spcAft>
                          <a:spcPts val="0"/>
                        </a:spcAft>
                      </a:pPr>
                      <a:r>
                        <a:rPr lang="ru-RU" sz="1400" dirty="0">
                          <a:latin typeface="Times New Roman"/>
                          <a:ea typeface="Times New Roman"/>
                          <a:cs typeface="Times New Roman"/>
                        </a:rPr>
                        <a:t>Стремится найти последователей, поддерживающих конкретные меры и выполняющих обязанности в </a:t>
                      </a:r>
                      <a:r>
                        <a:rPr lang="ru-RU" sz="1400" dirty="0" smtClean="0">
                          <a:latin typeface="Times New Roman"/>
                          <a:ea typeface="Times New Roman"/>
                          <a:cs typeface="Times New Roman"/>
                        </a:rPr>
                        <a:t>соответствии </a:t>
                      </a:r>
                      <a:r>
                        <a:rPr lang="ru-RU" sz="1400" dirty="0">
                          <a:latin typeface="Times New Roman"/>
                          <a:ea typeface="Times New Roman"/>
                          <a:cs typeface="Times New Roman"/>
                        </a:rPr>
                        <a:t>с предписаниями компании</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a:latin typeface="Times New Roman"/>
                          <a:ea typeface="Times New Roman"/>
                          <a:cs typeface="Times New Roman"/>
                        </a:rPr>
                        <a:t>Взаимодействует со своими последователями для того, чтобы обнародовать хорошие идеи, обеспечить их серьезное изучение и там, где это возможно, испытать их</a:t>
                      </a:r>
                      <a:endParaRPr lang="ru-RU" sz="120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19635">
                <a:tc>
                  <a:txBody>
                    <a:bodyPr/>
                    <a:lstStyle/>
                    <a:p>
                      <a:pPr indent="-1270" algn="ctr">
                        <a:lnSpc>
                          <a:spcPct val="100000"/>
                        </a:lnSpc>
                        <a:spcAft>
                          <a:spcPts val="0"/>
                        </a:spcAft>
                      </a:pPr>
                      <a:r>
                        <a:rPr lang="ru-RU" sz="1400" dirty="0">
                          <a:latin typeface="Times New Roman"/>
                          <a:ea typeface="Times New Roman"/>
                          <a:cs typeface="Times New Roman"/>
                        </a:rPr>
                        <a:t>Представляет организацию в виде </a:t>
                      </a:r>
                      <a:r>
                        <a:rPr lang="ru-RU" sz="1400" dirty="0" smtClean="0">
                          <a:latin typeface="Times New Roman"/>
                          <a:ea typeface="Times New Roman"/>
                          <a:cs typeface="Times New Roman"/>
                        </a:rPr>
                        <a:t>пирамиды</a:t>
                      </a:r>
                      <a:r>
                        <a:rPr lang="ru-RU" sz="1400" dirty="0">
                          <a:latin typeface="Times New Roman"/>
                          <a:ea typeface="Times New Roman"/>
                          <a:cs typeface="Times New Roman"/>
                        </a:rPr>
                        <a:t>, а себя рассматривает в качестве главного архитектора</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a:latin typeface="Times New Roman"/>
                          <a:ea typeface="Times New Roman"/>
                          <a:cs typeface="Times New Roman"/>
                        </a:rPr>
                        <a:t>Воспринимает организацию как сад, а себя как садовника</a:t>
                      </a:r>
                      <a:endParaRPr lang="ru-RU" sz="120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439270">
                <a:tc>
                  <a:txBody>
                    <a:bodyPr/>
                    <a:lstStyle/>
                    <a:p>
                      <a:pPr indent="-1270" algn="ctr">
                        <a:lnSpc>
                          <a:spcPct val="100000"/>
                        </a:lnSpc>
                        <a:spcAft>
                          <a:spcPts val="0"/>
                        </a:spcAft>
                      </a:pPr>
                      <a:r>
                        <a:rPr lang="ru-RU" sz="1400" dirty="0">
                          <a:latin typeface="Times New Roman"/>
                          <a:ea typeface="Times New Roman"/>
                          <a:cs typeface="Times New Roman"/>
                        </a:rPr>
                        <a:t>Требует повиновения и стремится </a:t>
                      </a:r>
                      <a:r>
                        <a:rPr lang="ru-RU" sz="1400" dirty="0" smtClean="0">
                          <a:latin typeface="Times New Roman"/>
                          <a:ea typeface="Times New Roman"/>
                          <a:cs typeface="Times New Roman"/>
                        </a:rPr>
                        <a:t>переделать </a:t>
                      </a:r>
                      <a:r>
                        <a:rPr lang="ru-RU" sz="1400" dirty="0">
                          <a:latin typeface="Times New Roman"/>
                          <a:ea typeface="Times New Roman"/>
                          <a:cs typeface="Times New Roman"/>
                        </a:rPr>
                        <a:t>людей по собственному образу и подобию</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dirty="0">
                          <a:latin typeface="Times New Roman"/>
                          <a:ea typeface="Times New Roman"/>
                          <a:cs typeface="Times New Roman"/>
                        </a:rPr>
                        <a:t>Всегда исполнен сочувствия и всегда принимает человека таким, каков он есть, хотя порой </a:t>
                      </a:r>
                      <a:r>
                        <a:rPr lang="ru-RU" sz="1400" dirty="0" smtClean="0">
                          <a:latin typeface="Times New Roman"/>
                          <a:ea typeface="Times New Roman"/>
                          <a:cs typeface="Times New Roman"/>
                        </a:rPr>
                        <a:t>отказывается </a:t>
                      </a:r>
                      <a:r>
                        <a:rPr lang="ru-RU" sz="1400" dirty="0">
                          <a:latin typeface="Times New Roman"/>
                          <a:ea typeface="Times New Roman"/>
                          <a:cs typeface="Times New Roman"/>
                        </a:rPr>
                        <a:t>признать его деяния хорошими. Слишком уважает себя и слишком заботится о других, чтобы позволить им работать не в полную силу</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66059">
                <a:tc>
                  <a:txBody>
                    <a:bodyPr/>
                    <a:lstStyle/>
                    <a:p>
                      <a:pPr indent="-1270" algn="ctr">
                        <a:lnSpc>
                          <a:spcPct val="100000"/>
                        </a:lnSpc>
                        <a:spcAft>
                          <a:spcPts val="0"/>
                        </a:spcAft>
                      </a:pPr>
                      <a:r>
                        <a:rPr lang="ru-RU" sz="1400" dirty="0">
                          <a:latin typeface="Times New Roman"/>
                          <a:ea typeface="Times New Roman"/>
                          <a:cs typeface="Times New Roman"/>
                        </a:rPr>
                        <a:t>Убежден, что окончательную проверку руководство проходит на уровне </a:t>
                      </a:r>
                      <a:r>
                        <a:rPr lang="ru-RU" sz="1400" dirty="0" smtClean="0">
                          <a:latin typeface="Times New Roman"/>
                          <a:ea typeface="Times New Roman"/>
                          <a:cs typeface="Times New Roman"/>
                        </a:rPr>
                        <a:t>показателей </a:t>
                      </a:r>
                      <a:r>
                        <a:rPr lang="ru-RU" sz="1400" dirty="0">
                          <a:latin typeface="Times New Roman"/>
                          <a:ea typeface="Times New Roman"/>
                          <a:cs typeface="Times New Roman"/>
                        </a:rPr>
                        <a:t>прибыльности и финансовых результатов</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270" algn="ctr">
                        <a:lnSpc>
                          <a:spcPct val="100000"/>
                        </a:lnSpc>
                        <a:spcAft>
                          <a:spcPts val="0"/>
                        </a:spcAft>
                      </a:pPr>
                      <a:r>
                        <a:rPr lang="ru-RU" sz="1400" dirty="0">
                          <a:latin typeface="Times New Roman"/>
                          <a:ea typeface="Times New Roman"/>
                          <a:cs typeface="Times New Roman"/>
                        </a:rPr>
                        <a:t>Окончательной проверкой качества руководства считает развитие у работников таких черт, как мудрость, большая автономность и большая способность служить другим</a:t>
                      </a:r>
                      <a:endParaRPr lang="ru-RU" sz="1200" dirty="0">
                        <a:latin typeface="Calibri"/>
                        <a:ea typeface="Times New Roman"/>
                        <a:cs typeface="Times New Roman"/>
                      </a:endParaRPr>
                    </a:p>
                  </a:txBody>
                  <a:tcPr marL="6372" marR="63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31745" name="Rectangle 1"/>
          <p:cNvSpPr>
            <a:spLocks noChangeArrowheads="1"/>
          </p:cNvSpPr>
          <p:nvPr/>
        </p:nvSpPr>
        <p:spPr bwMode="auto">
          <a:xfrm>
            <a:off x="214282" y="571480"/>
            <a:ext cx="8715436"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9048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Талант быть лидером-служителем не освобождает руководителя от необходимости учитывать особенности своей культуры, а, следовательно, обладать различными компетенциями в зависимости от типа культуры.</a:t>
            </a:r>
          </a:p>
          <a:p>
            <a:pPr marL="0" marR="0" lvl="0" indent="457200" algn="just" defTabSz="914400" rtl="0" eaLnBrk="0" fontAlgn="base" latinLnBrk="0" hangingPunct="0">
              <a:lnSpc>
                <a:spcPct val="100000"/>
              </a:lnSpc>
              <a:spcBef>
                <a:spcPct val="0"/>
              </a:spcBef>
              <a:spcAft>
                <a:spcPct val="0"/>
              </a:spcAft>
              <a:buClrTx/>
              <a:buSzTx/>
              <a:buFontTx/>
              <a:buNone/>
              <a:tabLst>
                <a:tab pos="90488"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 Камерон и Р. </a:t>
            </a:r>
            <a:r>
              <a:rPr kumimoji="0" lang="ru-RU"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Куинн</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приводят  следующие категории компетентности лидера различных культур</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graphicFrame>
        <p:nvGraphicFramePr>
          <p:cNvPr id="5" name="Таблица 4"/>
          <p:cNvGraphicFramePr>
            <a:graphicFrameLocks noGrp="1"/>
          </p:cNvGraphicFramePr>
          <p:nvPr/>
        </p:nvGraphicFramePr>
        <p:xfrm>
          <a:off x="500034" y="2428868"/>
          <a:ext cx="8286808" cy="3139893"/>
        </p:xfrm>
        <a:graphic>
          <a:graphicData uri="http://schemas.openxmlformats.org/drawingml/2006/table">
            <a:tbl>
              <a:tblPr/>
              <a:tblGrid>
                <a:gridCol w="2021174">
                  <a:extLst>
                    <a:ext uri="{9D8B030D-6E8A-4147-A177-3AD203B41FA5}">
                      <a16:colId xmlns:a16="http://schemas.microsoft.com/office/drawing/2014/main" val="20000"/>
                    </a:ext>
                  </a:extLst>
                </a:gridCol>
                <a:gridCol w="6265634">
                  <a:extLst>
                    <a:ext uri="{9D8B030D-6E8A-4147-A177-3AD203B41FA5}">
                      <a16:colId xmlns:a16="http://schemas.microsoft.com/office/drawing/2014/main" val="20001"/>
                    </a:ext>
                  </a:extLst>
                </a:gridCol>
              </a:tblGrid>
              <a:tr h="257161">
                <a:tc gridSpan="2">
                  <a:txBody>
                    <a:bodyPr/>
                    <a:lstStyle/>
                    <a:p>
                      <a:pPr algn="ctr">
                        <a:lnSpc>
                          <a:spcPct val="115000"/>
                        </a:lnSpc>
                        <a:spcAft>
                          <a:spcPts val="1000"/>
                        </a:spcAft>
                      </a:pPr>
                      <a:r>
                        <a:rPr lang="ru-RU" sz="1600" b="1" i="1">
                          <a:latin typeface="Times New Roman"/>
                          <a:ea typeface="Times New Roman"/>
                          <a:cs typeface="Times New Roman"/>
                        </a:rPr>
                        <a:t>Клановые навыки</a:t>
                      </a:r>
                      <a:endParaRPr lang="ru-RU" sz="120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val="10000"/>
                  </a:ext>
                </a:extLst>
              </a:tr>
              <a:tr h="953159">
                <a:tc>
                  <a:txBody>
                    <a:bodyPr/>
                    <a:lstStyle/>
                    <a:p>
                      <a:pPr algn="ctr">
                        <a:lnSpc>
                          <a:spcPct val="115000"/>
                        </a:lnSpc>
                        <a:spcAft>
                          <a:spcPts val="1000"/>
                        </a:spcAft>
                      </a:pPr>
                      <a:r>
                        <a:rPr lang="ru-RU" sz="1600" spc="-20" dirty="0">
                          <a:latin typeface="Times New Roman"/>
                          <a:ea typeface="Times New Roman"/>
                          <a:cs typeface="Times New Roman"/>
                        </a:rPr>
                        <a:t>Управление </a:t>
                      </a:r>
                      <a:endParaRPr lang="ru-RU" sz="1600" spc="-20" dirty="0" smtClean="0">
                        <a:latin typeface="Times New Roman"/>
                        <a:ea typeface="Times New Roman"/>
                        <a:cs typeface="Times New Roman"/>
                      </a:endParaRPr>
                    </a:p>
                    <a:p>
                      <a:pPr algn="ctr">
                        <a:lnSpc>
                          <a:spcPct val="115000"/>
                        </a:lnSpc>
                        <a:spcAft>
                          <a:spcPts val="1000"/>
                        </a:spcAft>
                      </a:pPr>
                      <a:r>
                        <a:rPr lang="ru-RU" sz="1600" spc="-20" dirty="0" smtClean="0">
                          <a:latin typeface="Times New Roman"/>
                          <a:ea typeface="Times New Roman"/>
                          <a:cs typeface="Times New Roman"/>
                        </a:rPr>
                        <a:t>бригадами</a:t>
                      </a:r>
                      <a:endParaRPr lang="ru-RU" sz="12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5" dirty="0">
                          <a:latin typeface="Times New Roman"/>
                          <a:ea typeface="Times New Roman"/>
                          <a:cs typeface="Times New Roman"/>
                        </a:rPr>
                        <a:t>Поддержка эффективного, сплоченного, планового </a:t>
                      </a:r>
                      <a:r>
                        <a:rPr lang="ru-RU" sz="1600" spc="-15" dirty="0" smtClean="0">
                          <a:latin typeface="Times New Roman"/>
                          <a:ea typeface="Times New Roman"/>
                          <a:cs typeface="Times New Roman"/>
                        </a:rPr>
                        <a:t>функционирования </a:t>
                      </a:r>
                      <a:r>
                        <a:rPr lang="ru-RU" sz="1600" spc="-15" dirty="0">
                          <a:latin typeface="Times New Roman"/>
                          <a:ea typeface="Times New Roman"/>
                          <a:cs typeface="Times New Roman"/>
                        </a:rPr>
                        <a:t>с использованием бригадной работы, обеспечивающей высокие </a:t>
                      </a:r>
                      <a:r>
                        <a:rPr lang="ru-RU" sz="1600" dirty="0">
                          <a:latin typeface="Times New Roman"/>
                          <a:ea typeface="Times New Roman"/>
                          <a:cs typeface="Times New Roman"/>
                        </a:rPr>
                        <a:t>показатели деятельности организации</a:t>
                      </a:r>
                      <a:endParaRPr lang="ru-RU" sz="12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953159">
                <a:tc>
                  <a:txBody>
                    <a:bodyPr/>
                    <a:lstStyle/>
                    <a:p>
                      <a:pPr algn="ctr">
                        <a:lnSpc>
                          <a:spcPct val="115000"/>
                        </a:lnSpc>
                        <a:spcAft>
                          <a:spcPts val="1000"/>
                        </a:spcAft>
                      </a:pPr>
                      <a:r>
                        <a:rPr lang="ru-RU" sz="1600" spc="-10" dirty="0">
                          <a:latin typeface="Times New Roman"/>
                          <a:ea typeface="Times New Roman"/>
                          <a:cs typeface="Times New Roman"/>
                        </a:rPr>
                        <a:t>Управление </a:t>
                      </a:r>
                      <a:r>
                        <a:rPr lang="ru-RU" sz="1600" spc="-10" dirty="0" smtClean="0">
                          <a:latin typeface="Times New Roman"/>
                          <a:ea typeface="Times New Roman"/>
                          <a:cs typeface="Times New Roman"/>
                        </a:rPr>
                        <a:t>межличностными взаимоотно</a:t>
                      </a:r>
                      <a:r>
                        <a:rPr lang="ru-RU" sz="1600" dirty="0" smtClean="0">
                          <a:latin typeface="Times New Roman"/>
                          <a:ea typeface="Times New Roman"/>
                          <a:cs typeface="Times New Roman"/>
                        </a:rPr>
                        <a:t>шениями</a:t>
                      </a:r>
                      <a:endParaRPr lang="ru-RU" sz="12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0" dirty="0">
                          <a:latin typeface="Times New Roman"/>
                          <a:ea typeface="Times New Roman"/>
                          <a:cs typeface="Times New Roman"/>
                        </a:rPr>
                        <a:t>Поддержка эффективных межличностных взаимоотношений, </a:t>
                      </a:r>
                      <a:r>
                        <a:rPr lang="ru-RU" sz="1600" spc="-10" dirty="0" smtClean="0">
                          <a:latin typeface="Times New Roman"/>
                          <a:ea typeface="Times New Roman"/>
                          <a:cs typeface="Times New Roman"/>
                        </a:rPr>
                        <a:t>включая </a:t>
                      </a:r>
                      <a:r>
                        <a:rPr lang="ru-RU" sz="1600" spc="-10" dirty="0">
                          <a:latin typeface="Times New Roman"/>
                          <a:ea typeface="Times New Roman"/>
                          <a:cs typeface="Times New Roman"/>
                        </a:rPr>
                        <a:t>обеспечивающую их обратную связь, выслушивание мнений </a:t>
                      </a:r>
                      <a:r>
                        <a:rPr lang="ru-RU" sz="1600" dirty="0">
                          <a:latin typeface="Times New Roman"/>
                          <a:ea typeface="Times New Roman"/>
                          <a:cs typeface="Times New Roman"/>
                        </a:rPr>
                        <a:t>людей и разрешение межличностных проблем</a:t>
                      </a:r>
                      <a:endParaRPr lang="ru-RU" sz="12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953159">
                <a:tc>
                  <a:txBody>
                    <a:bodyPr/>
                    <a:lstStyle/>
                    <a:p>
                      <a:pPr algn="ctr">
                        <a:lnSpc>
                          <a:spcPct val="115000"/>
                        </a:lnSpc>
                        <a:spcAft>
                          <a:spcPts val="1000"/>
                        </a:spcAft>
                      </a:pPr>
                      <a:r>
                        <a:rPr lang="ru-RU" sz="1600" spc="-15" dirty="0">
                          <a:latin typeface="Times New Roman"/>
                          <a:ea typeface="Times New Roman"/>
                          <a:cs typeface="Times New Roman"/>
                        </a:rPr>
                        <a:t>Управление </a:t>
                      </a:r>
                      <a:r>
                        <a:rPr lang="ru-RU" sz="1600" spc="-15" dirty="0" smtClean="0">
                          <a:latin typeface="Times New Roman"/>
                          <a:ea typeface="Times New Roman"/>
                          <a:cs typeface="Times New Roman"/>
                        </a:rPr>
                        <a:t>совершен</a:t>
                      </a:r>
                      <a:r>
                        <a:rPr lang="ru-RU" sz="1600" dirty="0" smtClean="0">
                          <a:latin typeface="Times New Roman"/>
                          <a:ea typeface="Times New Roman"/>
                          <a:cs typeface="Times New Roman"/>
                        </a:rPr>
                        <a:t>ствованием </a:t>
                      </a:r>
                      <a:r>
                        <a:rPr lang="ru-RU" sz="1600" dirty="0">
                          <a:latin typeface="Times New Roman"/>
                          <a:ea typeface="Times New Roman"/>
                          <a:cs typeface="Times New Roman"/>
                        </a:rPr>
                        <a:t>других</a:t>
                      </a:r>
                      <a:endParaRPr lang="ru-RU" sz="12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0" dirty="0">
                          <a:latin typeface="Times New Roman"/>
                          <a:ea typeface="Times New Roman"/>
                          <a:cs typeface="Times New Roman"/>
                        </a:rPr>
                        <a:t>Помощь индивидам в деле улучшения показателей их </a:t>
                      </a:r>
                      <a:r>
                        <a:rPr lang="ru-RU" sz="1600" spc="-10" dirty="0" smtClean="0">
                          <a:latin typeface="Times New Roman"/>
                          <a:ea typeface="Times New Roman"/>
                          <a:cs typeface="Times New Roman"/>
                        </a:rPr>
                        <a:t>деятельно</a:t>
                      </a:r>
                      <a:r>
                        <a:rPr lang="ru-RU" sz="1600" spc="-15" dirty="0" smtClean="0">
                          <a:latin typeface="Times New Roman"/>
                          <a:ea typeface="Times New Roman"/>
                          <a:cs typeface="Times New Roman"/>
                        </a:rPr>
                        <a:t>сти</a:t>
                      </a:r>
                      <a:r>
                        <a:rPr lang="ru-RU" sz="1600" spc="-15" dirty="0">
                          <a:latin typeface="Times New Roman"/>
                          <a:ea typeface="Times New Roman"/>
                          <a:cs typeface="Times New Roman"/>
                        </a:rPr>
                        <a:t>, расширение сферы компетентности и обретения благоприятных </a:t>
                      </a:r>
                      <a:r>
                        <a:rPr lang="ru-RU" sz="1600" dirty="0">
                          <a:latin typeface="Times New Roman"/>
                          <a:ea typeface="Times New Roman"/>
                          <a:cs typeface="Times New Roman"/>
                        </a:rPr>
                        <a:t>возможностей для личного развития</a:t>
                      </a:r>
                      <a:endParaRPr lang="ru-RU" sz="12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1. Понятие лидерства</a:t>
            </a:r>
            <a:endParaRPr lang="ru-RU" dirty="0" smtClean="0">
              <a:latin typeface="Times New Roman" pitchFamily="18" charset="0"/>
              <a:cs typeface="Times New Roman" pitchFamily="18" charset="0"/>
            </a:endParaRPr>
          </a:p>
        </p:txBody>
      </p:sp>
      <p:sp>
        <p:nvSpPr>
          <p:cNvPr id="14337" name="Rectangle 1"/>
          <p:cNvSpPr>
            <a:spLocks noChangeArrowheads="1"/>
          </p:cNvSpPr>
          <p:nvPr/>
        </p:nvSpPr>
        <p:spPr bwMode="auto">
          <a:xfrm>
            <a:off x="285720" y="714356"/>
            <a:ext cx="8501122"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Лидерство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это способность вести за собой людей для достижения конкретных целей.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Сущность лидерства заключается в преимуществе фактора влияния перед механическим выполнением правил, заведенных в организации.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Эффективные лидеры не всегда являются одновременно и эффективными руководителями.</a:t>
            </a: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Об эффективности лидера можно судить по тому, в какой степени он (или она) влияют на других. Иногда эффективное лидерство может и мешать формальной организации. Например, влиятельный неформальный лидер может сделать так, что трудовой коллектив начнет ограничивать выпуск продукции или производить товары и услуги низкого качества.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Несмотря на то, что тема лидерства одна из самых важных в управлении персоналом, практические руководители, ответственные за принятие решений, назначая на руководящую должность, чаще всего руководствуются соображениями здравого смысла, чем рекомендациями специалистов. Чтобы сократить разрыв между теорией и практикой, рассмотрим, что необходимо иметь в виду, когда выбираются лидеры.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285720" y="714354"/>
          <a:ext cx="8572560" cy="5624004"/>
        </p:xfrm>
        <a:graphic>
          <a:graphicData uri="http://schemas.openxmlformats.org/drawingml/2006/table">
            <a:tbl>
              <a:tblPr/>
              <a:tblGrid>
                <a:gridCol w="2357454">
                  <a:extLst>
                    <a:ext uri="{9D8B030D-6E8A-4147-A177-3AD203B41FA5}">
                      <a16:colId xmlns:a16="http://schemas.microsoft.com/office/drawing/2014/main" val="20000"/>
                    </a:ext>
                  </a:extLst>
                </a:gridCol>
                <a:gridCol w="6215106">
                  <a:extLst>
                    <a:ext uri="{9D8B030D-6E8A-4147-A177-3AD203B41FA5}">
                      <a16:colId xmlns:a16="http://schemas.microsoft.com/office/drawing/2014/main" val="20001"/>
                    </a:ext>
                  </a:extLst>
                </a:gridCol>
              </a:tblGrid>
              <a:tr h="316260">
                <a:tc gridSpan="2">
                  <a:txBody>
                    <a:bodyPr/>
                    <a:lstStyle/>
                    <a:p>
                      <a:pPr algn="ctr">
                        <a:lnSpc>
                          <a:spcPct val="115000"/>
                        </a:lnSpc>
                        <a:spcAft>
                          <a:spcPts val="1000"/>
                        </a:spcAft>
                      </a:pPr>
                      <a:r>
                        <a:rPr lang="ru-RU" sz="1600" b="1" i="1">
                          <a:latin typeface="Times New Roman"/>
                          <a:ea typeface="Times New Roman"/>
                          <a:cs typeface="Times New Roman"/>
                        </a:rPr>
                        <a:t>Адхократические навыки</a:t>
                      </a:r>
                      <a:endParaRPr lang="ru-RU" sz="110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val="10000"/>
                  </a:ext>
                </a:extLst>
              </a:tr>
              <a:tr h="825696">
                <a:tc>
                  <a:txBody>
                    <a:bodyPr/>
                    <a:lstStyle/>
                    <a:p>
                      <a:pPr algn="ctr">
                        <a:lnSpc>
                          <a:spcPct val="115000"/>
                        </a:lnSpc>
                        <a:spcAft>
                          <a:spcPts val="1000"/>
                        </a:spcAft>
                      </a:pPr>
                      <a:r>
                        <a:rPr lang="ru-RU" sz="1600" spc="-20" dirty="0">
                          <a:latin typeface="Times New Roman"/>
                          <a:ea typeface="Times New Roman"/>
                          <a:cs typeface="Times New Roman"/>
                        </a:rPr>
                        <a:t>Управление </a:t>
                      </a:r>
                      <a:r>
                        <a:rPr lang="ru-RU" sz="1600" spc="-20" dirty="0" smtClean="0">
                          <a:latin typeface="Times New Roman"/>
                          <a:ea typeface="Times New Roman"/>
                          <a:cs typeface="Times New Roman"/>
                        </a:rPr>
                        <a:t>новатор</a:t>
                      </a:r>
                      <a:r>
                        <a:rPr lang="ru-RU" sz="1600" dirty="0" smtClean="0">
                          <a:latin typeface="Times New Roman"/>
                          <a:ea typeface="Times New Roman"/>
                          <a:cs typeface="Times New Roman"/>
                        </a:rPr>
                        <a:t>ством</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0" dirty="0">
                          <a:latin typeface="Times New Roman"/>
                          <a:ea typeface="Times New Roman"/>
                          <a:cs typeface="Times New Roman"/>
                        </a:rPr>
                        <a:t>Поощрение индивидов к новаторству, расширению альтернатив, творческому росту и предложению новых идей без лишних </a:t>
                      </a:r>
                      <a:r>
                        <a:rPr lang="ru-RU" sz="1600" spc="-10" dirty="0" smtClean="0">
                          <a:latin typeface="Times New Roman"/>
                          <a:ea typeface="Times New Roman"/>
                          <a:cs typeface="Times New Roman"/>
                        </a:rPr>
                        <a:t>затруд</a:t>
                      </a:r>
                      <a:r>
                        <a:rPr lang="ru-RU" sz="1600" dirty="0" smtClean="0">
                          <a:latin typeface="Times New Roman"/>
                          <a:ea typeface="Times New Roman"/>
                          <a:cs typeface="Times New Roman"/>
                        </a:rPr>
                        <a:t>нений</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76961">
                <a:tc>
                  <a:txBody>
                    <a:bodyPr/>
                    <a:lstStyle/>
                    <a:p>
                      <a:pPr algn="ctr">
                        <a:lnSpc>
                          <a:spcPct val="115000"/>
                        </a:lnSpc>
                        <a:spcAft>
                          <a:spcPts val="1000"/>
                        </a:spcAft>
                      </a:pPr>
                      <a:r>
                        <a:rPr lang="ru-RU" sz="1600" spc="-15" dirty="0">
                          <a:latin typeface="Times New Roman"/>
                          <a:ea typeface="Times New Roman"/>
                          <a:cs typeface="Times New Roman"/>
                        </a:rPr>
                        <a:t>Стратегическое </a:t>
                      </a:r>
                      <a:r>
                        <a:rPr lang="ru-RU" sz="1600" spc="-15" dirty="0" smtClean="0">
                          <a:latin typeface="Times New Roman"/>
                          <a:ea typeface="Times New Roman"/>
                          <a:cs typeface="Times New Roman"/>
                        </a:rPr>
                        <a:t>управ</a:t>
                      </a:r>
                      <a:r>
                        <a:rPr lang="ru-RU" sz="1600" dirty="0" smtClean="0">
                          <a:latin typeface="Times New Roman"/>
                          <a:ea typeface="Times New Roman"/>
                          <a:cs typeface="Times New Roman"/>
                        </a:rPr>
                        <a:t>ление</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5">
                          <a:latin typeface="Times New Roman"/>
                          <a:ea typeface="Times New Roman"/>
                          <a:cs typeface="Times New Roman"/>
                        </a:rPr>
                        <a:t>Доведение до сведения людей представления о перспективах и </a:t>
                      </a:r>
                      <a:r>
                        <a:rPr lang="ru-RU" sz="1600">
                          <a:latin typeface="Times New Roman"/>
                          <a:ea typeface="Times New Roman"/>
                          <a:cs typeface="Times New Roman"/>
                        </a:rPr>
                        <a:t>поддержка претворения их в жизнь</a:t>
                      </a:r>
                      <a:endParaRPr lang="ru-RU" sz="110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825696">
                <a:tc>
                  <a:txBody>
                    <a:bodyPr/>
                    <a:lstStyle/>
                    <a:p>
                      <a:pPr algn="ctr">
                        <a:lnSpc>
                          <a:spcPct val="115000"/>
                        </a:lnSpc>
                        <a:spcAft>
                          <a:spcPts val="1000"/>
                        </a:spcAft>
                      </a:pPr>
                      <a:r>
                        <a:rPr lang="ru-RU" sz="1600" spc="-20" dirty="0">
                          <a:latin typeface="Times New Roman"/>
                          <a:ea typeface="Times New Roman"/>
                          <a:cs typeface="Times New Roman"/>
                        </a:rPr>
                        <a:t>Управление </a:t>
                      </a:r>
                      <a:r>
                        <a:rPr lang="ru-RU" sz="1600" spc="-20" dirty="0" smtClean="0">
                          <a:latin typeface="Times New Roman"/>
                          <a:ea typeface="Times New Roman"/>
                          <a:cs typeface="Times New Roman"/>
                        </a:rPr>
                        <a:t>непрерыв</a:t>
                      </a:r>
                      <a:r>
                        <a:rPr lang="ru-RU" sz="1600" dirty="0" smtClean="0">
                          <a:latin typeface="Times New Roman"/>
                          <a:ea typeface="Times New Roman"/>
                          <a:cs typeface="Times New Roman"/>
                        </a:rPr>
                        <a:t>ным </a:t>
                      </a:r>
                      <a:r>
                        <a:rPr lang="ru-RU" sz="1600" dirty="0">
                          <a:latin typeface="Times New Roman"/>
                          <a:ea typeface="Times New Roman"/>
                          <a:cs typeface="Times New Roman"/>
                        </a:rPr>
                        <a:t>развитием</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0" dirty="0">
                          <a:latin typeface="Times New Roman"/>
                          <a:ea typeface="Times New Roman"/>
                          <a:cs typeface="Times New Roman"/>
                        </a:rPr>
                        <a:t>Ускорение ориентации людей в их производственной жизни на непрерывное улучшение, гибкость и продуктивное изменение </a:t>
                      </a:r>
                      <a:r>
                        <a:rPr lang="ru-RU" sz="1600" dirty="0">
                          <a:latin typeface="Times New Roman"/>
                          <a:ea typeface="Times New Roman"/>
                          <a:cs typeface="Times New Roman"/>
                        </a:rPr>
                        <a:t>личности</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75233">
                <a:tc gridSpan="2">
                  <a:txBody>
                    <a:bodyPr/>
                    <a:lstStyle/>
                    <a:p>
                      <a:pPr algn="ctr">
                        <a:lnSpc>
                          <a:spcPct val="115000"/>
                        </a:lnSpc>
                        <a:spcAft>
                          <a:spcPts val="1000"/>
                        </a:spcAft>
                      </a:pPr>
                      <a:r>
                        <a:rPr lang="ru-RU" sz="1600" b="1" i="1">
                          <a:latin typeface="Times New Roman"/>
                          <a:ea typeface="Times New Roman"/>
                          <a:cs typeface="Times New Roman"/>
                        </a:rPr>
                        <a:t>Рыночные навыки</a:t>
                      </a:r>
                      <a:endParaRPr lang="ru-RU" sz="110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val="10004"/>
                  </a:ext>
                </a:extLst>
              </a:tr>
              <a:tr h="825696">
                <a:tc>
                  <a:txBody>
                    <a:bodyPr/>
                    <a:lstStyle/>
                    <a:p>
                      <a:pPr algn="ctr">
                        <a:lnSpc>
                          <a:spcPct val="115000"/>
                        </a:lnSpc>
                        <a:spcAft>
                          <a:spcPts val="1000"/>
                        </a:spcAft>
                      </a:pPr>
                      <a:r>
                        <a:rPr lang="ru-RU" sz="1600" spc="-15" dirty="0">
                          <a:latin typeface="Times New Roman"/>
                          <a:ea typeface="Times New Roman"/>
                          <a:cs typeface="Times New Roman"/>
                        </a:rPr>
                        <a:t>Управление </a:t>
                      </a:r>
                      <a:r>
                        <a:rPr lang="ru-RU" sz="1600" spc="-15" dirty="0" smtClean="0">
                          <a:latin typeface="Times New Roman"/>
                          <a:ea typeface="Times New Roman"/>
                          <a:cs typeface="Times New Roman"/>
                        </a:rPr>
                        <a:t>конкурен</a:t>
                      </a:r>
                      <a:r>
                        <a:rPr lang="ru-RU" sz="1600" dirty="0" smtClean="0">
                          <a:latin typeface="Times New Roman"/>
                          <a:ea typeface="Times New Roman"/>
                          <a:cs typeface="Times New Roman"/>
                        </a:rPr>
                        <a:t>тоспособностью</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0" dirty="0">
                          <a:latin typeface="Times New Roman"/>
                          <a:ea typeface="Times New Roman"/>
                          <a:cs typeface="Times New Roman"/>
                        </a:rPr>
                        <a:t>Поддержка способностей к соперничеству и агрессивной </a:t>
                      </a:r>
                      <a:r>
                        <a:rPr lang="ru-RU" sz="1600" spc="-10" dirty="0" smtClean="0">
                          <a:latin typeface="Times New Roman"/>
                          <a:ea typeface="Times New Roman"/>
                          <a:cs typeface="Times New Roman"/>
                        </a:rPr>
                        <a:t>ориентации </a:t>
                      </a:r>
                      <a:r>
                        <a:rPr lang="ru-RU" sz="1600" spc="-10" dirty="0">
                          <a:latin typeface="Times New Roman"/>
                          <a:ea typeface="Times New Roman"/>
                          <a:cs typeface="Times New Roman"/>
                        </a:rPr>
                        <a:t>на превышение показателей деятельности, достигнутых </a:t>
                      </a:r>
                      <a:r>
                        <a:rPr lang="ru-RU" sz="1600" dirty="0">
                          <a:latin typeface="Times New Roman"/>
                          <a:ea typeface="Times New Roman"/>
                          <a:cs typeface="Times New Roman"/>
                        </a:rPr>
                        <a:t>конкурентами</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1100927">
                <a:tc>
                  <a:txBody>
                    <a:bodyPr/>
                    <a:lstStyle/>
                    <a:p>
                      <a:pPr algn="ctr">
                        <a:lnSpc>
                          <a:spcPct val="115000"/>
                        </a:lnSpc>
                        <a:spcAft>
                          <a:spcPts val="1000"/>
                        </a:spcAft>
                      </a:pPr>
                      <a:r>
                        <a:rPr lang="ru-RU" sz="1600">
                          <a:latin typeface="Times New Roman"/>
                          <a:ea typeface="Times New Roman"/>
                          <a:cs typeface="Times New Roman"/>
                        </a:rPr>
                        <a:t>Стимулирование </a:t>
                      </a:r>
                      <a:r>
                        <a:rPr lang="ru-RU" sz="1600" spc="-15">
                          <a:latin typeface="Times New Roman"/>
                          <a:ea typeface="Times New Roman"/>
                          <a:cs typeface="Times New Roman"/>
                        </a:rPr>
                        <a:t>активности наемных </a:t>
                      </a:r>
                      <a:r>
                        <a:rPr lang="ru-RU" sz="1600">
                          <a:latin typeface="Times New Roman"/>
                          <a:ea typeface="Times New Roman"/>
                          <a:cs typeface="Times New Roman"/>
                        </a:rPr>
                        <a:t>работников</a:t>
                      </a:r>
                      <a:endParaRPr lang="ru-RU" sz="110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0">
                          <a:latin typeface="Times New Roman"/>
                          <a:ea typeface="Times New Roman"/>
                          <a:cs typeface="Times New Roman"/>
                        </a:rPr>
                        <a:t>Мотивация и вдохновляющее воздействие на людей с целью </a:t>
                      </a:r>
                      <a:r>
                        <a:rPr lang="ru-RU" sz="1600" spc="-15">
                          <a:latin typeface="Times New Roman"/>
                          <a:ea typeface="Times New Roman"/>
                          <a:cs typeface="Times New Roman"/>
                        </a:rPr>
                        <a:t>поддержки их активности, стремления прилагать дополнительные </a:t>
                      </a:r>
                      <a:r>
                        <a:rPr lang="ru-RU" sz="1600">
                          <a:latin typeface="Times New Roman"/>
                          <a:ea typeface="Times New Roman"/>
                          <a:cs typeface="Times New Roman"/>
                        </a:rPr>
                        <a:t>усилия и желания энергично трудиться</a:t>
                      </a:r>
                      <a:endParaRPr lang="ru-RU" sz="110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825696">
                <a:tc>
                  <a:txBody>
                    <a:bodyPr/>
                    <a:lstStyle/>
                    <a:p>
                      <a:pPr algn="ctr">
                        <a:lnSpc>
                          <a:spcPct val="115000"/>
                        </a:lnSpc>
                        <a:spcAft>
                          <a:spcPts val="1000"/>
                        </a:spcAft>
                      </a:pPr>
                      <a:r>
                        <a:rPr lang="ru-RU" sz="1600" spc="-15" dirty="0">
                          <a:latin typeface="Times New Roman"/>
                          <a:ea typeface="Times New Roman"/>
                          <a:cs typeface="Times New Roman"/>
                        </a:rPr>
                        <a:t>Управление </a:t>
                      </a:r>
                      <a:r>
                        <a:rPr lang="ru-RU" sz="1600" spc="-15" dirty="0" smtClean="0">
                          <a:latin typeface="Times New Roman"/>
                          <a:ea typeface="Times New Roman"/>
                          <a:cs typeface="Times New Roman"/>
                        </a:rPr>
                        <a:t>обслуживанием </a:t>
                      </a:r>
                      <a:r>
                        <a:rPr lang="ru-RU" sz="1600" spc="-15" dirty="0">
                          <a:latin typeface="Times New Roman"/>
                          <a:ea typeface="Times New Roman"/>
                          <a:cs typeface="Times New Roman"/>
                        </a:rPr>
                        <a:t>потребителей</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600" spc="-10" dirty="0">
                          <a:latin typeface="Times New Roman"/>
                          <a:ea typeface="Times New Roman"/>
                          <a:cs typeface="Times New Roman"/>
                        </a:rPr>
                        <a:t>Поддержка ориентации на обслуживание потребителей, их </a:t>
                      </a:r>
                      <a:r>
                        <a:rPr lang="ru-RU" sz="1600" spc="-10" dirty="0" smtClean="0">
                          <a:latin typeface="Times New Roman"/>
                          <a:ea typeface="Times New Roman"/>
                          <a:cs typeface="Times New Roman"/>
                        </a:rPr>
                        <a:t>вовле</a:t>
                      </a:r>
                      <a:r>
                        <a:rPr lang="ru-RU" sz="1600" spc="-15" dirty="0" smtClean="0">
                          <a:latin typeface="Times New Roman"/>
                          <a:ea typeface="Times New Roman"/>
                          <a:cs typeface="Times New Roman"/>
                        </a:rPr>
                        <a:t>чение </a:t>
                      </a:r>
                      <a:r>
                        <a:rPr lang="ru-RU" sz="1600" spc="-15" dirty="0">
                          <a:latin typeface="Times New Roman"/>
                          <a:ea typeface="Times New Roman"/>
                          <a:cs typeface="Times New Roman"/>
                        </a:rPr>
                        <a:t>в собственный бизнес и предвосхищение ожиданий </a:t>
                      </a:r>
                      <a:r>
                        <a:rPr lang="ru-RU" sz="1600" spc="-15" dirty="0" smtClean="0">
                          <a:latin typeface="Times New Roman"/>
                          <a:ea typeface="Times New Roman"/>
                          <a:cs typeface="Times New Roman"/>
                        </a:rPr>
                        <a:t>потреби</a:t>
                      </a:r>
                      <a:r>
                        <a:rPr lang="ru-RU" sz="1600" dirty="0" smtClean="0">
                          <a:latin typeface="Times New Roman"/>
                          <a:ea typeface="Times New Roman"/>
                          <a:cs typeface="Times New Roman"/>
                        </a:rPr>
                        <a:t>телей</a:t>
                      </a:r>
                      <a:endParaRPr lang="ru-RU" sz="1100" dirty="0">
                        <a:latin typeface="Calibri"/>
                        <a:ea typeface="Times New Roman"/>
                        <a:cs typeface="Times New Roman"/>
                      </a:endParaRPr>
                    </a:p>
                  </a:txBody>
                  <a:tcPr marL="20780" marR="20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428596" y="1071547"/>
          <a:ext cx="8001056" cy="4500594"/>
        </p:xfrm>
        <a:graphic>
          <a:graphicData uri="http://schemas.openxmlformats.org/drawingml/2006/table">
            <a:tbl>
              <a:tblPr/>
              <a:tblGrid>
                <a:gridCol w="1951478">
                  <a:extLst>
                    <a:ext uri="{9D8B030D-6E8A-4147-A177-3AD203B41FA5}">
                      <a16:colId xmlns:a16="http://schemas.microsoft.com/office/drawing/2014/main" val="20000"/>
                    </a:ext>
                  </a:extLst>
                </a:gridCol>
                <a:gridCol w="6049578">
                  <a:extLst>
                    <a:ext uri="{9D8B030D-6E8A-4147-A177-3AD203B41FA5}">
                      <a16:colId xmlns:a16="http://schemas.microsoft.com/office/drawing/2014/main" val="20001"/>
                    </a:ext>
                  </a:extLst>
                </a:gridCol>
              </a:tblGrid>
              <a:tr h="346200">
                <a:tc gridSpan="2">
                  <a:txBody>
                    <a:bodyPr/>
                    <a:lstStyle/>
                    <a:p>
                      <a:pPr algn="ctr">
                        <a:lnSpc>
                          <a:spcPct val="115000"/>
                        </a:lnSpc>
                        <a:spcAft>
                          <a:spcPts val="1000"/>
                        </a:spcAft>
                      </a:pPr>
                      <a:r>
                        <a:rPr lang="ru-RU" sz="1800" b="1" i="1">
                          <a:latin typeface="Times New Roman"/>
                          <a:ea typeface="Times New Roman"/>
                          <a:cs typeface="Times New Roman"/>
                        </a:rPr>
                        <a:t>Иерархические навыки</a:t>
                      </a:r>
                      <a:endParaRPr lang="ru-RU" sz="140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val="10000"/>
                  </a:ext>
                </a:extLst>
              </a:tr>
              <a:tr h="1384798">
                <a:tc>
                  <a:txBody>
                    <a:bodyPr/>
                    <a:lstStyle/>
                    <a:p>
                      <a:pPr algn="ctr">
                        <a:lnSpc>
                          <a:spcPct val="115000"/>
                        </a:lnSpc>
                        <a:spcAft>
                          <a:spcPts val="1000"/>
                        </a:spcAft>
                      </a:pPr>
                      <a:r>
                        <a:rPr lang="ru-RU" sz="1800" spc="-15">
                          <a:latin typeface="Times New Roman"/>
                          <a:ea typeface="Times New Roman"/>
                          <a:cs typeface="Times New Roman"/>
                        </a:rPr>
                        <a:t>Управление развитием </a:t>
                      </a:r>
                      <a:r>
                        <a:rPr lang="ru-RU" sz="1800">
                          <a:latin typeface="Times New Roman"/>
                          <a:ea typeface="Times New Roman"/>
                          <a:cs typeface="Times New Roman"/>
                        </a:rPr>
                        <a:t>культуры</a:t>
                      </a:r>
                      <a:endParaRPr lang="ru-RU" sz="140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800" spc="-15">
                          <a:latin typeface="Times New Roman"/>
                          <a:ea typeface="Times New Roman"/>
                          <a:cs typeface="Times New Roman"/>
                        </a:rPr>
                        <a:t>Помощь индивидам в обретении ясного представления о том, что их </a:t>
                      </a:r>
                      <a:r>
                        <a:rPr lang="ru-RU" sz="1800" spc="-10">
                          <a:latin typeface="Times New Roman"/>
                          <a:ea typeface="Times New Roman"/>
                          <a:cs typeface="Times New Roman"/>
                        </a:rPr>
                        <a:t>ожидает, каковы культура и стандарты членства в организации, как </a:t>
                      </a:r>
                      <a:r>
                        <a:rPr lang="ru-RU" sz="1800">
                          <a:latin typeface="Times New Roman"/>
                          <a:ea typeface="Times New Roman"/>
                          <a:cs typeface="Times New Roman"/>
                        </a:rPr>
                        <a:t>им наилучшим образом настроиться на работу</a:t>
                      </a:r>
                      <a:endParaRPr lang="ru-RU" sz="140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1384798">
                <a:tc>
                  <a:txBody>
                    <a:bodyPr/>
                    <a:lstStyle/>
                    <a:p>
                      <a:pPr algn="ctr">
                        <a:lnSpc>
                          <a:spcPct val="115000"/>
                        </a:lnSpc>
                        <a:spcAft>
                          <a:spcPts val="1000"/>
                        </a:spcAft>
                      </a:pPr>
                      <a:r>
                        <a:rPr lang="ru-RU" sz="1800" spc="-15">
                          <a:latin typeface="Times New Roman"/>
                          <a:ea typeface="Times New Roman"/>
                          <a:cs typeface="Times New Roman"/>
                        </a:rPr>
                        <a:t>Управление системой </a:t>
                      </a:r>
                      <a:r>
                        <a:rPr lang="ru-RU" sz="1800">
                          <a:latin typeface="Times New Roman"/>
                          <a:ea typeface="Times New Roman"/>
                          <a:cs typeface="Times New Roman"/>
                        </a:rPr>
                        <a:t>контроля</a:t>
                      </a:r>
                      <a:endParaRPr lang="ru-RU" sz="140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800" spc="-10" dirty="0">
                          <a:latin typeface="Times New Roman"/>
                          <a:ea typeface="Times New Roman"/>
                          <a:cs typeface="Times New Roman"/>
                        </a:rPr>
                        <a:t>Обеспечение уверенности в том, что процедуры, средства изме­рения и системы мониторинга находятся на должном уровне и в должном месте, чтобы держать процессы и показатели </a:t>
                      </a:r>
                      <a:r>
                        <a:rPr lang="ru-RU" sz="1800" spc="-10" dirty="0" smtClean="0">
                          <a:latin typeface="Times New Roman"/>
                          <a:ea typeface="Times New Roman"/>
                          <a:cs typeface="Times New Roman"/>
                        </a:rPr>
                        <a:t>деятельно</a:t>
                      </a:r>
                      <a:r>
                        <a:rPr lang="ru-RU" sz="1800" dirty="0" smtClean="0">
                          <a:latin typeface="Times New Roman"/>
                          <a:ea typeface="Times New Roman"/>
                          <a:cs typeface="Times New Roman"/>
                        </a:rPr>
                        <a:t>сти </a:t>
                      </a:r>
                      <a:r>
                        <a:rPr lang="ru-RU" sz="1800" dirty="0">
                          <a:latin typeface="Times New Roman"/>
                          <a:ea typeface="Times New Roman"/>
                          <a:cs typeface="Times New Roman"/>
                        </a:rPr>
                        <a:t>под неослабным контролем</a:t>
                      </a:r>
                      <a:endParaRPr lang="ru-RU" sz="14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1384798">
                <a:tc>
                  <a:txBody>
                    <a:bodyPr/>
                    <a:lstStyle/>
                    <a:p>
                      <a:pPr algn="ctr">
                        <a:lnSpc>
                          <a:spcPct val="115000"/>
                        </a:lnSpc>
                        <a:spcAft>
                          <a:spcPts val="1000"/>
                        </a:spcAft>
                      </a:pPr>
                      <a:r>
                        <a:rPr lang="ru-RU" sz="1800" spc="-15" dirty="0">
                          <a:latin typeface="Times New Roman"/>
                          <a:ea typeface="Times New Roman"/>
                          <a:cs typeface="Times New Roman"/>
                        </a:rPr>
                        <a:t>Управление </a:t>
                      </a:r>
                      <a:r>
                        <a:rPr lang="ru-RU" sz="1800" spc="-15" dirty="0" smtClean="0">
                          <a:latin typeface="Times New Roman"/>
                          <a:ea typeface="Times New Roman"/>
                          <a:cs typeface="Times New Roman"/>
                        </a:rPr>
                        <a:t>коорди</a:t>
                      </a:r>
                      <a:r>
                        <a:rPr lang="ru-RU" sz="1800" dirty="0" smtClean="0">
                          <a:latin typeface="Times New Roman"/>
                          <a:ea typeface="Times New Roman"/>
                          <a:cs typeface="Times New Roman"/>
                        </a:rPr>
                        <a:t>нацией</a:t>
                      </a:r>
                      <a:endParaRPr lang="ru-RU" sz="14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1000"/>
                        </a:spcAft>
                      </a:pPr>
                      <a:r>
                        <a:rPr lang="ru-RU" sz="1800" spc="-10" dirty="0">
                          <a:latin typeface="Times New Roman"/>
                          <a:ea typeface="Times New Roman"/>
                          <a:cs typeface="Times New Roman"/>
                        </a:rPr>
                        <a:t>Усиление координации как внутри организации, так и с внешними единицами бизнеса или менеджерами, обеспечение разделения информации с теми, кто находится вне границ организации</a:t>
                      </a:r>
                      <a:endParaRPr lang="ru-RU" sz="1400" dirty="0">
                        <a:latin typeface="Calibri"/>
                        <a:ea typeface="Times New Roman"/>
                        <a:cs typeface="Times New Roman"/>
                      </a:endParaRPr>
                    </a:p>
                  </a:txBody>
                  <a:tcPr marL="24668" marR="246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63397"/>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cs typeface="Times New Roman" pitchFamily="18" charset="0"/>
              </a:rPr>
              <a:t>3. Основные особенности российского лидерства</a:t>
            </a:r>
            <a:endParaRPr lang="ru-RU" dirty="0" smtClean="0">
              <a:latin typeface="Times New Roman" pitchFamily="18" charset="0"/>
              <a:cs typeface="Times New Roman" pitchFamily="18" charset="0"/>
            </a:endParaRPr>
          </a:p>
        </p:txBody>
      </p:sp>
      <p:sp>
        <p:nvSpPr>
          <p:cNvPr id="34817" name="Rectangle 1"/>
          <p:cNvSpPr>
            <a:spLocks noChangeArrowheads="1"/>
          </p:cNvSpPr>
          <p:nvPr/>
        </p:nvSpPr>
        <p:spPr bwMode="auto">
          <a:xfrm>
            <a:off x="214282" y="928670"/>
            <a:ext cx="8643998"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Основные особенности российского лидерства во многом зависят от способа возникновения данной компании.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Российских бизнесменов отличают не только удивительная воля к победе и готовность добиваться ее любыми средствами, но и более ярко выраженные, чем у многих западных коллег, вера в свои силы и желание действовать. Российские бизнесмены часто являются и основными акционерами возглавляемых ими компаний и потому искренне заинтересованы в инициативах по повышению стоимости бизнеса, в разного рода изменениях, улучшениях и экспериментах.</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Существует, однако, ряд особенностей, осложняющих развитие лидерских качеств у российских менеджеров</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63397"/>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cs typeface="Times New Roman" pitchFamily="18" charset="0"/>
              </a:rPr>
              <a:t>3. Основные особенности российского лидерства</a:t>
            </a:r>
            <a:endParaRPr lang="ru-RU" dirty="0" smtClean="0">
              <a:latin typeface="Times New Roman" pitchFamily="18" charset="0"/>
              <a:cs typeface="Times New Roman" pitchFamily="18" charset="0"/>
            </a:endParaRPr>
          </a:p>
        </p:txBody>
      </p:sp>
      <p:sp>
        <p:nvSpPr>
          <p:cNvPr id="36865" name="Rectangle 1"/>
          <p:cNvSpPr>
            <a:spLocks noChangeArrowheads="1"/>
          </p:cNvSpPr>
          <p:nvPr/>
        </p:nvSpPr>
        <p:spPr bwMode="auto">
          <a:xfrm>
            <a:off x="0" y="500042"/>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Особенности, осложняющие развитие лидерских качеств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российских менеджеров</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785786" y="1500174"/>
          <a:ext cx="7837765" cy="5047488"/>
        </p:xfrm>
        <a:graphic>
          <a:graphicData uri="http://schemas.openxmlformats.org/drawingml/2006/table">
            <a:tbl>
              <a:tblPr/>
              <a:tblGrid>
                <a:gridCol w="1886838">
                  <a:extLst>
                    <a:ext uri="{9D8B030D-6E8A-4147-A177-3AD203B41FA5}">
                      <a16:colId xmlns:a16="http://schemas.microsoft.com/office/drawing/2014/main" val="20000"/>
                    </a:ext>
                  </a:extLst>
                </a:gridCol>
                <a:gridCol w="5950927">
                  <a:extLst>
                    <a:ext uri="{9D8B030D-6E8A-4147-A177-3AD203B41FA5}">
                      <a16:colId xmlns:a16="http://schemas.microsoft.com/office/drawing/2014/main" val="20001"/>
                    </a:ext>
                  </a:extLst>
                </a:gridCol>
              </a:tblGrid>
              <a:tr h="1590261">
                <a:tc>
                  <a:txBody>
                    <a:bodyPr/>
                    <a:lstStyle/>
                    <a:p>
                      <a:pPr algn="ctr">
                        <a:lnSpc>
                          <a:spcPct val="115000"/>
                        </a:lnSpc>
                        <a:spcAft>
                          <a:spcPts val="1000"/>
                        </a:spcAft>
                      </a:pPr>
                      <a:r>
                        <a:rPr lang="ru-RU" sz="1600" spc="-15" dirty="0">
                          <a:latin typeface="Times New Roman"/>
                          <a:ea typeface="Times New Roman"/>
                          <a:cs typeface="Times New Roman"/>
                        </a:rPr>
                        <a:t>Отношение к внешней </a:t>
                      </a:r>
                      <a:r>
                        <a:rPr lang="ru-RU" sz="1600" dirty="0">
                          <a:latin typeface="Times New Roman"/>
                          <a:ea typeface="Times New Roman"/>
                          <a:cs typeface="Times New Roman"/>
                        </a:rPr>
                        <a:t>среде</a:t>
                      </a:r>
                      <a:endParaRPr lang="ru-RU" sz="1200" dirty="0">
                        <a:latin typeface="Calibri"/>
                        <a:ea typeface="Times New Roman"/>
                        <a:cs typeface="Times New Roman"/>
                      </a:endParaRPr>
                    </a:p>
                  </a:txBody>
                  <a:tcPr marL="49387" marR="49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spc="-10" dirty="0">
                          <a:latin typeface="Times New Roman"/>
                          <a:ea typeface="Times New Roman"/>
                          <a:cs typeface="Times New Roman"/>
                        </a:rPr>
                        <a:t>Внешняя среда оценивается как враждебная, затрудняющая и тормозящая созидательную деятельность. При этом в силу </a:t>
                      </a:r>
                      <a:r>
                        <a:rPr lang="ru-RU" sz="1600" spc="-10" dirty="0" smtClean="0">
                          <a:latin typeface="Times New Roman"/>
                          <a:ea typeface="Times New Roman"/>
                          <a:cs typeface="Times New Roman"/>
                        </a:rPr>
                        <a:t>экономи</a:t>
                      </a:r>
                      <a:r>
                        <a:rPr lang="ru-RU" sz="1600" spc="-15" dirty="0" smtClean="0">
                          <a:latin typeface="Times New Roman"/>
                          <a:ea typeface="Times New Roman"/>
                          <a:cs typeface="Times New Roman"/>
                        </a:rPr>
                        <a:t>ческой </a:t>
                      </a:r>
                      <a:r>
                        <a:rPr lang="ru-RU" sz="1600" spc="-15" dirty="0">
                          <a:latin typeface="Times New Roman"/>
                          <a:ea typeface="Times New Roman"/>
                          <a:cs typeface="Times New Roman"/>
                        </a:rPr>
                        <a:t>и законодательной неразвитости она предоставляет огромные в</a:t>
                      </a:r>
                      <a:r>
                        <a:rPr lang="ru-RU" sz="1600" spc="-5" dirty="0">
                          <a:latin typeface="Times New Roman"/>
                          <a:ea typeface="Times New Roman"/>
                          <a:cs typeface="Times New Roman"/>
                        </a:rPr>
                        <a:t>озможности предприимчивым и активным людям. Изменчивость </a:t>
                      </a:r>
                      <a:r>
                        <a:rPr lang="ru-RU" sz="1600" spc="-10" dirty="0">
                          <a:latin typeface="Times New Roman"/>
                          <a:ea typeface="Times New Roman"/>
                          <a:cs typeface="Times New Roman"/>
                        </a:rPr>
                        <a:t>и непредсказуемость внешней среды предопределяет гибкость в отношении сферы деятельности и краткосрочность временных </a:t>
                      </a:r>
                      <a:r>
                        <a:rPr lang="ru-RU" sz="1600" dirty="0">
                          <a:latin typeface="Times New Roman"/>
                          <a:ea typeface="Times New Roman"/>
                          <a:cs typeface="Times New Roman"/>
                        </a:rPr>
                        <a:t>ориентаций	 </a:t>
                      </a:r>
                      <a:endParaRPr lang="ru-RU" sz="1200" dirty="0">
                        <a:latin typeface="Calibri"/>
                        <a:ea typeface="Times New Roman"/>
                        <a:cs typeface="Times New Roman"/>
                      </a:endParaRPr>
                    </a:p>
                  </a:txBody>
                  <a:tcPr marL="49387" marR="49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473739">
                <a:tc>
                  <a:txBody>
                    <a:bodyPr/>
                    <a:lstStyle/>
                    <a:p>
                      <a:pPr algn="ctr">
                        <a:lnSpc>
                          <a:spcPct val="115000"/>
                        </a:lnSpc>
                        <a:spcAft>
                          <a:spcPts val="1000"/>
                        </a:spcAft>
                      </a:pPr>
                      <a:r>
                        <a:rPr lang="ru-RU" sz="1600" spc="-5" dirty="0">
                          <a:latin typeface="Times New Roman"/>
                          <a:ea typeface="Times New Roman"/>
                          <a:cs typeface="Times New Roman"/>
                        </a:rPr>
                        <a:t>Доминирование </a:t>
                      </a:r>
                      <a:r>
                        <a:rPr lang="ru-RU" sz="1600" spc="-5" dirty="0" smtClean="0">
                          <a:latin typeface="Times New Roman"/>
                          <a:ea typeface="Times New Roman"/>
                          <a:cs typeface="Times New Roman"/>
                        </a:rPr>
                        <a:t>личных </a:t>
                      </a:r>
                      <a:r>
                        <a:rPr lang="ru-RU" sz="1600" spc="-5" dirty="0">
                          <a:latin typeface="Times New Roman"/>
                          <a:ea typeface="Times New Roman"/>
                          <a:cs typeface="Times New Roman"/>
                        </a:rPr>
                        <a:t>отношений над </a:t>
                      </a:r>
                      <a:r>
                        <a:rPr lang="ru-RU" sz="1600" spc="-15" dirty="0">
                          <a:latin typeface="Times New Roman"/>
                          <a:ea typeface="Times New Roman"/>
                          <a:cs typeface="Times New Roman"/>
                        </a:rPr>
                        <a:t>профессиональными</a:t>
                      </a:r>
                      <a:endParaRPr lang="ru-RU" sz="1200" dirty="0">
                        <a:latin typeface="Calibri"/>
                        <a:ea typeface="Times New Roman"/>
                        <a:cs typeface="Times New Roman"/>
                      </a:endParaRPr>
                    </a:p>
                  </a:txBody>
                  <a:tcPr marL="49387" marR="49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600" spc="-5" dirty="0">
                          <a:latin typeface="Times New Roman"/>
                          <a:ea typeface="Times New Roman"/>
                          <a:cs typeface="Times New Roman"/>
                        </a:rPr>
                        <a:t>Личные отношения играют в российской организации гораздо более важную роль, чем в типичной западной. Такое положение можно </a:t>
                      </a:r>
                      <a:r>
                        <a:rPr lang="ru-RU" sz="1600" spc="-15" dirty="0">
                          <a:latin typeface="Times New Roman"/>
                          <a:ea typeface="Times New Roman"/>
                          <a:cs typeface="Times New Roman"/>
                        </a:rPr>
                        <a:t>было считать вполне нормальным на этапе формирования компании, </a:t>
                      </a:r>
                      <a:r>
                        <a:rPr lang="ru-RU" sz="1600" spc="-10" dirty="0">
                          <a:latin typeface="Times New Roman"/>
                          <a:ea typeface="Times New Roman"/>
                          <a:cs typeface="Times New Roman"/>
                        </a:rPr>
                        <a:t>когда преданность была важнее профессионализма, но характер личных отношений с принимающими решения людьми, а не </a:t>
                      </a:r>
                      <a:r>
                        <a:rPr lang="ru-RU" sz="1600" spc="-10" dirty="0" smtClean="0">
                          <a:latin typeface="Times New Roman"/>
                          <a:ea typeface="Times New Roman"/>
                          <a:cs typeface="Times New Roman"/>
                        </a:rPr>
                        <a:t>профессионализм </a:t>
                      </a:r>
                      <a:r>
                        <a:rPr lang="ru-RU" sz="1600" spc="-10" dirty="0">
                          <a:latin typeface="Times New Roman"/>
                          <a:ea typeface="Times New Roman"/>
                          <a:cs typeface="Times New Roman"/>
                        </a:rPr>
                        <a:t>или наличие лидерских качеств </a:t>
                      </a:r>
                      <a:r>
                        <a:rPr lang="ru-RU" sz="1600" i="0" spc="-10" dirty="0">
                          <a:latin typeface="Times New Roman"/>
                          <a:ea typeface="Times New Roman"/>
                          <a:cs typeface="Times New Roman"/>
                        </a:rPr>
                        <a:t>и по </a:t>
                      </a:r>
                      <a:r>
                        <a:rPr lang="ru-RU" sz="1600" spc="-10" dirty="0">
                          <a:latin typeface="Times New Roman"/>
                          <a:ea typeface="Times New Roman"/>
                          <a:cs typeface="Times New Roman"/>
                        </a:rPr>
                        <a:t>сей день остается во </a:t>
                      </a:r>
                      <a:r>
                        <a:rPr lang="ru-RU" sz="1600" spc="-5" dirty="0">
                          <a:latin typeface="Times New Roman"/>
                          <a:ea typeface="Times New Roman"/>
                          <a:cs typeface="Times New Roman"/>
                        </a:rPr>
                        <a:t>многих компаниях важнейшим фактором продвижения по карьерной </a:t>
                      </a:r>
                      <a:r>
                        <a:rPr lang="ru-RU" sz="1600" spc="-10" dirty="0">
                          <a:latin typeface="Times New Roman"/>
                          <a:ea typeface="Times New Roman"/>
                          <a:cs typeface="Times New Roman"/>
                        </a:rPr>
                        <a:t>лестнице. Во многих российских организациях фактически сложилась альтернативная иерархия, построенная на личных связях и зачастую </a:t>
                      </a:r>
                      <a:r>
                        <a:rPr lang="ru-RU" sz="1600" spc="-15" dirty="0">
                          <a:latin typeface="Times New Roman"/>
                          <a:ea typeface="Times New Roman"/>
                          <a:cs typeface="Times New Roman"/>
                        </a:rPr>
                        <a:t>противоречащая профессиональным требованиям организации</a:t>
                      </a:r>
                      <a:endParaRPr lang="ru-RU" sz="1200" dirty="0">
                        <a:latin typeface="Calibri"/>
                        <a:ea typeface="Times New Roman"/>
                        <a:cs typeface="Times New Roman"/>
                      </a:endParaRPr>
                    </a:p>
                  </a:txBody>
                  <a:tcPr marL="49387" marR="493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63397"/>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cs typeface="Times New Roman" pitchFamily="18" charset="0"/>
              </a:rPr>
              <a:t>3. Основные особенности российского лидерства</a:t>
            </a:r>
            <a:endParaRPr lang="ru-RU" dirty="0" smtClean="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428596" y="642918"/>
          <a:ext cx="8358246" cy="5120640"/>
        </p:xfrm>
        <a:graphic>
          <a:graphicData uri="http://schemas.openxmlformats.org/drawingml/2006/table">
            <a:tbl>
              <a:tblPr/>
              <a:tblGrid>
                <a:gridCol w="1612995">
                  <a:extLst>
                    <a:ext uri="{9D8B030D-6E8A-4147-A177-3AD203B41FA5}">
                      <a16:colId xmlns:a16="http://schemas.microsoft.com/office/drawing/2014/main" val="20000"/>
                    </a:ext>
                  </a:extLst>
                </a:gridCol>
                <a:gridCol w="6745251">
                  <a:extLst>
                    <a:ext uri="{9D8B030D-6E8A-4147-A177-3AD203B41FA5}">
                      <a16:colId xmlns:a16="http://schemas.microsoft.com/office/drawing/2014/main" val="20001"/>
                    </a:ext>
                  </a:extLst>
                </a:gridCol>
              </a:tblGrid>
              <a:tr h="2709333">
                <a:tc>
                  <a:txBody>
                    <a:bodyPr/>
                    <a:lstStyle/>
                    <a:p>
                      <a:pPr algn="ctr">
                        <a:lnSpc>
                          <a:spcPct val="100000"/>
                        </a:lnSpc>
                        <a:spcAft>
                          <a:spcPts val="0"/>
                        </a:spcAft>
                      </a:pPr>
                      <a:r>
                        <a:rPr lang="ru-RU" sz="1600" spc="-20">
                          <a:latin typeface="Times New Roman"/>
                          <a:ea typeface="Times New Roman"/>
                          <a:cs typeface="Times New Roman"/>
                        </a:rPr>
                        <a:t>Неумение работать в </a:t>
                      </a:r>
                      <a:r>
                        <a:rPr lang="ru-RU" sz="1600">
                          <a:latin typeface="Times New Roman"/>
                          <a:ea typeface="Times New Roman"/>
                          <a:cs typeface="Times New Roman"/>
                        </a:rPr>
                        <a:t>команде</a:t>
                      </a:r>
                      <a:endParaRPr lang="ru-RU" sz="1200">
                        <a:latin typeface="Calibri"/>
                        <a:ea typeface="Times New Roman"/>
                        <a:cs typeface="Times New Roman"/>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spc="-10" dirty="0">
                          <a:latin typeface="Times New Roman"/>
                          <a:ea typeface="Times New Roman"/>
                          <a:cs typeface="Times New Roman"/>
                        </a:rPr>
                        <a:t>Советская система управления держалась на строгой иерархии, </a:t>
                      </a:r>
                      <a:r>
                        <a:rPr lang="ru-RU" sz="1600" spc="-5" dirty="0">
                          <a:latin typeface="Times New Roman"/>
                          <a:ea typeface="Times New Roman"/>
                          <a:cs typeface="Times New Roman"/>
                        </a:rPr>
                        <a:t>поэтому многие российские </a:t>
                      </a:r>
                      <a:r>
                        <a:rPr lang="ru-RU" sz="1600" spc="-5" dirty="0" err="1">
                          <a:latin typeface="Times New Roman"/>
                          <a:ea typeface="Times New Roman"/>
                          <a:cs typeface="Times New Roman"/>
                        </a:rPr>
                        <a:t>бизнес-лидеры</a:t>
                      </a:r>
                      <a:r>
                        <a:rPr lang="ru-RU" sz="1600" spc="-5" dirty="0">
                          <a:latin typeface="Times New Roman"/>
                          <a:ea typeface="Times New Roman"/>
                          <a:cs typeface="Times New Roman"/>
                        </a:rPr>
                        <a:t>, несмотря на свои </a:t>
                      </a:r>
                      <a:r>
                        <a:rPr lang="ru-RU" sz="1600" spc="-10" dirty="0">
                          <a:latin typeface="Times New Roman"/>
                          <a:ea typeface="Times New Roman"/>
                          <a:cs typeface="Times New Roman"/>
                        </a:rPr>
                        <a:t>достоинства, не умеют работать в команде и налаживать командный </a:t>
                      </a:r>
                      <a:r>
                        <a:rPr lang="ru-RU" sz="1600" spc="-5" dirty="0">
                          <a:latin typeface="Times New Roman"/>
                          <a:ea typeface="Times New Roman"/>
                          <a:cs typeface="Times New Roman"/>
                        </a:rPr>
                        <a:t>подход в организации в целом. Западные же компании все больше осознают важность создания командной среды, в которой все </a:t>
                      </a:r>
                      <a:r>
                        <a:rPr lang="ru-RU" sz="1600" spc="-5" dirty="0" smtClean="0">
                          <a:latin typeface="Times New Roman"/>
                          <a:ea typeface="Times New Roman"/>
                          <a:cs typeface="Times New Roman"/>
                        </a:rPr>
                        <a:t>руководители </a:t>
                      </a:r>
                      <a:r>
                        <a:rPr lang="ru-RU" sz="1600" spc="-5" dirty="0">
                          <a:latin typeface="Times New Roman"/>
                          <a:ea typeface="Times New Roman"/>
                          <a:cs typeface="Times New Roman"/>
                        </a:rPr>
                        <a:t>работают сообща и на равных, вносят свой особый вклад в общий успех компании. Командная работа и горизонтальное </a:t>
                      </a:r>
                      <a:r>
                        <a:rPr lang="ru-RU" sz="1600" spc="-5" dirty="0" smtClean="0">
                          <a:latin typeface="Times New Roman"/>
                          <a:ea typeface="Times New Roman"/>
                          <a:cs typeface="Times New Roman"/>
                        </a:rPr>
                        <a:t>взаимодействие </a:t>
                      </a:r>
                      <a:r>
                        <a:rPr lang="ru-RU" sz="1600" spc="-5" dirty="0">
                          <a:latin typeface="Times New Roman"/>
                          <a:ea typeface="Times New Roman"/>
                          <a:cs typeface="Times New Roman"/>
                        </a:rPr>
                        <a:t>особенно важны в таких организациях, как юридические и консалтинговые фирмы, однако и в производственных компаниях некоторые вопросы под силу решить только команде </a:t>
                      </a:r>
                      <a:r>
                        <a:rPr lang="ru-RU" sz="1600" spc="-5" dirty="0" smtClean="0">
                          <a:latin typeface="Times New Roman"/>
                          <a:ea typeface="Times New Roman"/>
                          <a:cs typeface="Times New Roman"/>
                        </a:rPr>
                        <a:t>- </a:t>
                      </a:r>
                      <a:r>
                        <a:rPr lang="ru-RU" sz="1600" spc="-5" dirty="0">
                          <a:latin typeface="Times New Roman"/>
                          <a:ea typeface="Times New Roman"/>
                          <a:cs typeface="Times New Roman"/>
                        </a:rPr>
                        <a:t>особенно те, которые требуют экспертизы специалистов разного профиля. </a:t>
                      </a:r>
                      <a:r>
                        <a:rPr lang="ru-RU" sz="1600" spc="-10" dirty="0">
                          <a:latin typeface="Times New Roman"/>
                          <a:ea typeface="Times New Roman"/>
                          <a:cs typeface="Times New Roman"/>
                        </a:rPr>
                        <a:t>В России такая практика приживается медленно. Поэтому достаточно часто стремление персонала перестраивать культуру в клановом направлении, прослеживающееся в большинстве исследований, наталкивается на нежелание и неспособность руководителя </a:t>
                      </a:r>
                      <a:r>
                        <a:rPr lang="ru-RU" sz="1600" spc="-10" dirty="0" smtClean="0">
                          <a:latin typeface="Times New Roman"/>
                          <a:ea typeface="Times New Roman"/>
                          <a:cs typeface="Times New Roman"/>
                        </a:rPr>
                        <a:t>осуще</a:t>
                      </a:r>
                      <a:r>
                        <a:rPr lang="ru-RU" sz="1600" dirty="0" smtClean="0">
                          <a:latin typeface="Times New Roman"/>
                          <a:ea typeface="Times New Roman"/>
                          <a:cs typeface="Times New Roman"/>
                        </a:rPr>
                        <a:t>ствить </a:t>
                      </a:r>
                      <a:r>
                        <a:rPr lang="ru-RU" sz="1600" dirty="0">
                          <a:latin typeface="Times New Roman"/>
                          <a:ea typeface="Times New Roman"/>
                          <a:cs typeface="Times New Roman"/>
                        </a:rPr>
                        <a:t>такую перестройку</a:t>
                      </a:r>
                      <a:endParaRPr lang="ru-RU" sz="1200" dirty="0">
                        <a:latin typeface="Calibri"/>
                        <a:ea typeface="Times New Roman"/>
                        <a:cs typeface="Times New Roman"/>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54667">
                <a:tc>
                  <a:txBody>
                    <a:bodyPr/>
                    <a:lstStyle/>
                    <a:p>
                      <a:pPr algn="ctr">
                        <a:lnSpc>
                          <a:spcPct val="100000"/>
                        </a:lnSpc>
                        <a:spcAft>
                          <a:spcPts val="0"/>
                        </a:spcAft>
                      </a:pPr>
                      <a:r>
                        <a:rPr lang="ru-RU" sz="1600" spc="-20">
                          <a:latin typeface="Times New Roman"/>
                          <a:ea typeface="Times New Roman"/>
                          <a:cs typeface="Times New Roman"/>
                        </a:rPr>
                        <a:t>Отсутствие опыта и </a:t>
                      </a:r>
                      <a:r>
                        <a:rPr lang="ru-RU" sz="1600" spc="-15">
                          <a:latin typeface="Times New Roman"/>
                          <a:ea typeface="Times New Roman"/>
                          <a:cs typeface="Times New Roman"/>
                        </a:rPr>
                        <a:t>культуры развития </a:t>
                      </a:r>
                      <a:r>
                        <a:rPr lang="ru-RU" sz="1600">
                          <a:latin typeface="Times New Roman"/>
                          <a:ea typeface="Times New Roman"/>
                          <a:cs typeface="Times New Roman"/>
                        </a:rPr>
                        <a:t>персонала</a:t>
                      </a:r>
                      <a:endParaRPr lang="ru-RU" sz="1200">
                        <a:latin typeface="Calibri"/>
                        <a:ea typeface="Times New Roman"/>
                        <a:cs typeface="Times New Roman"/>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spc="-5" dirty="0">
                          <a:latin typeface="Times New Roman"/>
                          <a:ea typeface="Times New Roman"/>
                          <a:cs typeface="Times New Roman"/>
                        </a:rPr>
                        <a:t>Во многих российских компаниях пока не уделяется должного внимания развитию персонала, и их менеджеры не обладают современными знаниями и навыками, делая упор на финансовые способы стимулирования сотрудников, а не на другие, не менее </a:t>
                      </a:r>
                      <a:r>
                        <a:rPr lang="ru-RU" sz="1600" spc="-10" dirty="0">
                          <a:latin typeface="Times New Roman"/>
                          <a:ea typeface="Times New Roman"/>
                          <a:cs typeface="Times New Roman"/>
                        </a:rPr>
                        <a:t>действенные факторы мотивации, </a:t>
                      </a:r>
                      <a:r>
                        <a:rPr lang="ru-RU" sz="1600" spc="-10" dirty="0" smtClean="0">
                          <a:latin typeface="Times New Roman"/>
                          <a:ea typeface="Times New Roman"/>
                          <a:cs typeface="Times New Roman"/>
                        </a:rPr>
                        <a:t>- </a:t>
                      </a:r>
                      <a:r>
                        <a:rPr lang="ru-RU" sz="1600" spc="-10" dirty="0">
                          <a:latin typeface="Times New Roman"/>
                          <a:ea typeface="Times New Roman"/>
                          <a:cs typeface="Times New Roman"/>
                        </a:rPr>
                        <a:t>эмоциональная привязанность к </a:t>
                      </a:r>
                      <a:r>
                        <a:rPr lang="ru-RU" sz="1600" spc="-5" dirty="0">
                          <a:latin typeface="Times New Roman"/>
                          <a:ea typeface="Times New Roman"/>
                          <a:cs typeface="Times New Roman"/>
                        </a:rPr>
                        <a:t>работе или команде, образование и т.д. Причина этого </a:t>
                      </a:r>
                      <a:r>
                        <a:rPr lang="ru-RU" sz="1600" spc="-5" dirty="0" smtClean="0">
                          <a:latin typeface="Times New Roman"/>
                          <a:ea typeface="Times New Roman"/>
                          <a:cs typeface="Times New Roman"/>
                        </a:rPr>
                        <a:t>- </a:t>
                      </a:r>
                      <a:r>
                        <a:rPr lang="ru-RU" sz="1600" spc="-5" dirty="0">
                          <a:latin typeface="Times New Roman"/>
                          <a:ea typeface="Times New Roman"/>
                          <a:cs typeface="Times New Roman"/>
                        </a:rPr>
                        <a:t>отсутствие у значительной части руководителей специального управленческого </a:t>
                      </a:r>
                      <a:r>
                        <a:rPr lang="ru-RU" sz="1600" dirty="0">
                          <a:latin typeface="Times New Roman"/>
                          <a:ea typeface="Times New Roman"/>
                          <a:cs typeface="Times New Roman"/>
                        </a:rPr>
                        <a:t>образования</a:t>
                      </a:r>
                      <a:endParaRPr lang="ru-RU" sz="1200" dirty="0">
                        <a:latin typeface="Calibri"/>
                        <a:ea typeface="Times New Roman"/>
                        <a:cs typeface="Times New Roman"/>
                      </a:endParaRPr>
                    </a:p>
                  </a:txBody>
                  <a:tcPr marL="37863" marR="378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63397"/>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cs typeface="Times New Roman" pitchFamily="18" charset="0"/>
              </a:rPr>
              <a:t>3. Основные особенности российского лидерства</a:t>
            </a:r>
            <a:endParaRPr lang="ru-RU" dirty="0" smtClean="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357158" y="785794"/>
          <a:ext cx="8501122" cy="5852160"/>
        </p:xfrm>
        <a:graphic>
          <a:graphicData uri="http://schemas.openxmlformats.org/drawingml/2006/table">
            <a:tbl>
              <a:tblPr/>
              <a:tblGrid>
                <a:gridCol w="1643074">
                  <a:extLst>
                    <a:ext uri="{9D8B030D-6E8A-4147-A177-3AD203B41FA5}">
                      <a16:colId xmlns:a16="http://schemas.microsoft.com/office/drawing/2014/main" val="20000"/>
                    </a:ext>
                  </a:extLst>
                </a:gridCol>
                <a:gridCol w="6858048">
                  <a:extLst>
                    <a:ext uri="{9D8B030D-6E8A-4147-A177-3AD203B41FA5}">
                      <a16:colId xmlns:a16="http://schemas.microsoft.com/office/drawing/2014/main" val="20001"/>
                    </a:ext>
                  </a:extLst>
                </a:gridCol>
              </a:tblGrid>
              <a:tr h="1912470">
                <a:tc>
                  <a:txBody>
                    <a:bodyPr/>
                    <a:lstStyle/>
                    <a:p>
                      <a:pPr algn="ctr">
                        <a:lnSpc>
                          <a:spcPct val="100000"/>
                        </a:lnSpc>
                        <a:spcAft>
                          <a:spcPts val="0"/>
                        </a:spcAft>
                      </a:pPr>
                      <a:r>
                        <a:rPr lang="ru-RU" sz="1600" dirty="0">
                          <a:latin typeface="Times New Roman"/>
                          <a:ea typeface="Times New Roman"/>
                          <a:cs typeface="Times New Roman"/>
                        </a:rPr>
                        <a:t>Бюрократический </a:t>
                      </a:r>
                      <a:r>
                        <a:rPr lang="ru-RU" sz="1600" spc="-15" dirty="0">
                          <a:latin typeface="Times New Roman"/>
                          <a:ea typeface="Times New Roman"/>
                          <a:cs typeface="Times New Roman"/>
                        </a:rPr>
                        <a:t>стиль руководства</a:t>
                      </a:r>
                      <a:endParaRPr lang="ru-RU" sz="1200" dirty="0">
                        <a:latin typeface="Calibri"/>
                        <a:ea typeface="Times New Roman"/>
                        <a:cs typeface="Times New Roman"/>
                      </a:endParaRPr>
                    </a:p>
                  </a:txBody>
                  <a:tcPr marL="33409" marR="334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spc="-5" dirty="0">
                          <a:latin typeface="Times New Roman"/>
                          <a:ea typeface="Times New Roman"/>
                          <a:cs typeface="Times New Roman"/>
                        </a:rPr>
                        <a:t>Российские лидеры предпочитают не подстраиваться под </a:t>
                      </a:r>
                      <a:r>
                        <a:rPr lang="ru-RU" sz="1600" spc="-5" dirty="0" smtClean="0">
                          <a:latin typeface="Times New Roman"/>
                          <a:ea typeface="Times New Roman"/>
                          <a:cs typeface="Times New Roman"/>
                        </a:rPr>
                        <a:t>существующие </a:t>
                      </a:r>
                      <a:r>
                        <a:rPr lang="ru-RU" sz="1600" spc="-5" dirty="0">
                          <a:latin typeface="Times New Roman"/>
                          <a:ea typeface="Times New Roman"/>
                          <a:cs typeface="Times New Roman"/>
                        </a:rPr>
                        <a:t>правила, а переписывать их в соответствии со своим видением. Отсюда неумение и нежелание четко ставить цели, </a:t>
                      </a:r>
                      <a:r>
                        <a:rPr lang="ru-RU" sz="1600" spc="-5" dirty="0" smtClean="0">
                          <a:latin typeface="Times New Roman"/>
                          <a:ea typeface="Times New Roman"/>
                          <a:cs typeface="Times New Roman"/>
                        </a:rPr>
                        <a:t>не</a:t>
                      </a:r>
                      <a:r>
                        <a:rPr lang="ru-RU" sz="1600" spc="-10" dirty="0" smtClean="0">
                          <a:latin typeface="Times New Roman"/>
                          <a:ea typeface="Times New Roman"/>
                          <a:cs typeface="Times New Roman"/>
                        </a:rPr>
                        <a:t>способность </a:t>
                      </a:r>
                      <a:r>
                        <a:rPr lang="ru-RU" sz="1600" spc="-10" dirty="0">
                          <a:latin typeface="Times New Roman"/>
                          <a:ea typeface="Times New Roman"/>
                          <a:cs typeface="Times New Roman"/>
                        </a:rPr>
                        <a:t>сформулировать свою миссию и ценностные ориентиры для сотрудников, неграмотная мотивация персонала, основанная на </a:t>
                      </a:r>
                      <a:r>
                        <a:rPr lang="ru-RU" sz="1600" spc="-5" dirty="0">
                          <a:latin typeface="Times New Roman"/>
                          <a:ea typeface="Times New Roman"/>
                          <a:cs typeface="Times New Roman"/>
                        </a:rPr>
                        <a:t>постоянной угрозе увольнений, скупость на похвалы и заниженная </a:t>
                      </a:r>
                      <a:r>
                        <a:rPr lang="ru-RU" sz="1600" spc="-10" dirty="0">
                          <a:latin typeface="Times New Roman"/>
                          <a:ea typeface="Times New Roman"/>
                          <a:cs typeface="Times New Roman"/>
                        </a:rPr>
                        <a:t>оценка потенциала работников. Все это </a:t>
                      </a:r>
                      <a:r>
                        <a:rPr lang="ru-RU" sz="1600" spc="-10" dirty="0" err="1">
                          <a:latin typeface="Times New Roman"/>
                          <a:ea typeface="Times New Roman"/>
                          <a:cs typeface="Times New Roman"/>
                        </a:rPr>
                        <a:t>демотивирует</a:t>
                      </a:r>
                      <a:r>
                        <a:rPr lang="ru-RU" sz="1600" spc="-10" dirty="0">
                          <a:latin typeface="Times New Roman"/>
                          <a:ea typeface="Times New Roman"/>
                          <a:cs typeface="Times New Roman"/>
                        </a:rPr>
                        <a:t> работников, снижает их удовлетворенность трудом, заставляет относиться к </a:t>
                      </a:r>
                      <a:r>
                        <a:rPr lang="ru-RU" sz="1600" spc="-10" dirty="0" smtClean="0">
                          <a:latin typeface="Times New Roman"/>
                          <a:ea typeface="Times New Roman"/>
                          <a:cs typeface="Times New Roman"/>
                        </a:rPr>
                        <a:t>рабо</a:t>
                      </a:r>
                      <a:r>
                        <a:rPr lang="ru-RU" sz="1600" spc="-5" dirty="0" smtClean="0">
                          <a:latin typeface="Times New Roman"/>
                          <a:ea typeface="Times New Roman"/>
                          <a:cs typeface="Times New Roman"/>
                        </a:rPr>
                        <a:t>те </a:t>
                      </a:r>
                      <a:r>
                        <a:rPr lang="ru-RU" sz="1600" spc="-5" dirty="0">
                          <a:latin typeface="Times New Roman"/>
                          <a:ea typeface="Times New Roman"/>
                          <a:cs typeface="Times New Roman"/>
                        </a:rPr>
                        <a:t>как к каторге, повышает текучесть кадров. Люди либо уходят, либо </a:t>
                      </a:r>
                      <a:r>
                        <a:rPr lang="ru-RU" sz="1600" spc="-10" dirty="0">
                          <a:latin typeface="Times New Roman"/>
                          <a:ea typeface="Times New Roman"/>
                          <a:cs typeface="Times New Roman"/>
                        </a:rPr>
                        <a:t>дружно саботируют указания лидера, который, пребывая в </a:t>
                      </a:r>
                      <a:r>
                        <a:rPr lang="ru-RU" sz="1600" spc="-10" dirty="0" smtClean="0">
                          <a:latin typeface="Times New Roman"/>
                          <a:ea typeface="Times New Roman"/>
                          <a:cs typeface="Times New Roman"/>
                        </a:rPr>
                        <a:t>уверенности</a:t>
                      </a:r>
                      <a:r>
                        <a:rPr lang="ru-RU" sz="1600" spc="-10" dirty="0">
                          <a:latin typeface="Times New Roman"/>
                          <a:ea typeface="Times New Roman"/>
                          <a:cs typeface="Times New Roman"/>
                        </a:rPr>
                        <a:t>, что незаменимых нет, продолжает «кадровую чехарду», объясняя непослушание и незаинтересованность работников их глупостью,</a:t>
                      </a:r>
                      <a:endParaRPr lang="ru-RU" sz="1200" dirty="0">
                        <a:latin typeface="Calibri"/>
                        <a:ea typeface="Times New Roman"/>
                        <a:cs typeface="Times New Roman"/>
                      </a:endParaRPr>
                    </a:p>
                  </a:txBody>
                  <a:tcPr marL="33409" marR="334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51529">
                <a:tc>
                  <a:txBody>
                    <a:bodyPr/>
                    <a:lstStyle/>
                    <a:p>
                      <a:pPr algn="ctr">
                        <a:lnSpc>
                          <a:spcPct val="100000"/>
                        </a:lnSpc>
                        <a:spcAft>
                          <a:spcPts val="0"/>
                        </a:spcAft>
                      </a:pPr>
                      <a:r>
                        <a:rPr lang="ru-RU" sz="1600" spc="-15" dirty="0">
                          <a:latin typeface="Times New Roman"/>
                          <a:ea typeface="Times New Roman"/>
                          <a:cs typeface="Times New Roman"/>
                        </a:rPr>
                        <a:t>Чрезмерный контроль </a:t>
                      </a:r>
                      <a:r>
                        <a:rPr lang="ru-RU" sz="1600" spc="-10" dirty="0">
                          <a:latin typeface="Times New Roman"/>
                          <a:ea typeface="Times New Roman"/>
                          <a:cs typeface="Times New Roman"/>
                        </a:rPr>
                        <a:t>и нечеткое </a:t>
                      </a:r>
                      <a:r>
                        <a:rPr lang="ru-RU" sz="1600" spc="-10" dirty="0" smtClean="0">
                          <a:latin typeface="Times New Roman"/>
                          <a:ea typeface="Times New Roman"/>
                          <a:cs typeface="Times New Roman"/>
                        </a:rPr>
                        <a:t>распреде</a:t>
                      </a:r>
                      <a:r>
                        <a:rPr lang="ru-RU" sz="1600" spc="-15" dirty="0" smtClean="0">
                          <a:latin typeface="Times New Roman"/>
                          <a:ea typeface="Times New Roman"/>
                          <a:cs typeface="Times New Roman"/>
                        </a:rPr>
                        <a:t>ление </a:t>
                      </a:r>
                      <a:r>
                        <a:rPr lang="ru-RU" sz="1600" spc="-15" dirty="0">
                          <a:latin typeface="Times New Roman"/>
                          <a:ea typeface="Times New Roman"/>
                          <a:cs typeface="Times New Roman"/>
                        </a:rPr>
                        <a:t>обязанностей</a:t>
                      </a:r>
                      <a:endParaRPr lang="ru-RU" sz="1200" dirty="0">
                        <a:latin typeface="Calibri"/>
                        <a:ea typeface="Times New Roman"/>
                        <a:cs typeface="Times New Roman"/>
                      </a:endParaRPr>
                    </a:p>
                  </a:txBody>
                  <a:tcPr marL="33409" marR="334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ru-RU" sz="1600" spc="-20" dirty="0">
                          <a:latin typeface="Times New Roman"/>
                          <a:ea typeface="Times New Roman"/>
                          <a:cs typeface="Times New Roman"/>
                        </a:rPr>
                        <a:t>Во многих российских компаниях отмечаются хищения и коррупция на разных уровнях, поэтому руководство внедряет механизмы тотального </a:t>
                      </a:r>
                      <a:r>
                        <a:rPr lang="ru-RU" sz="1600" spc="-15" dirty="0">
                          <a:latin typeface="Times New Roman"/>
                          <a:ea typeface="Times New Roman"/>
                          <a:cs typeface="Times New Roman"/>
                        </a:rPr>
                        <a:t>контроля. В то же время такие меры часто препятствуют </a:t>
                      </a:r>
                      <a:r>
                        <a:rPr lang="ru-RU" sz="1600" spc="-15" dirty="0" smtClean="0">
                          <a:latin typeface="Times New Roman"/>
                          <a:ea typeface="Times New Roman"/>
                          <a:cs typeface="Times New Roman"/>
                        </a:rPr>
                        <a:t>децентрализации </a:t>
                      </a:r>
                      <a:r>
                        <a:rPr lang="ru-RU" sz="1600" spc="-15" dirty="0">
                          <a:latin typeface="Times New Roman"/>
                          <a:ea typeface="Times New Roman"/>
                          <a:cs typeface="Times New Roman"/>
                        </a:rPr>
                        <a:t>и делегированию полномочий, необходимым для развития лидерства. Самые успешные международные компании, стимулируя </a:t>
                      </a:r>
                      <a:r>
                        <a:rPr lang="ru-RU" sz="1600" spc="-20" dirty="0">
                          <a:latin typeface="Times New Roman"/>
                          <a:ea typeface="Times New Roman"/>
                          <a:cs typeface="Times New Roman"/>
                        </a:rPr>
                        <a:t>развитие предпринимательского духа и лидерских качеств, </a:t>
                      </a:r>
                      <a:r>
                        <a:rPr lang="ru-RU" sz="1600" spc="-20" dirty="0" smtClean="0">
                          <a:latin typeface="Times New Roman"/>
                          <a:ea typeface="Times New Roman"/>
                          <a:cs typeface="Times New Roman"/>
                        </a:rPr>
                        <a:t>предостав</a:t>
                      </a:r>
                      <a:r>
                        <a:rPr lang="ru-RU" sz="1600" spc="-15" dirty="0" smtClean="0">
                          <a:latin typeface="Times New Roman"/>
                          <a:ea typeface="Times New Roman"/>
                          <a:cs typeface="Times New Roman"/>
                        </a:rPr>
                        <a:t>ляют </a:t>
                      </a:r>
                      <a:r>
                        <a:rPr lang="ru-RU" sz="1600" spc="-15" dirty="0">
                          <a:latin typeface="Times New Roman"/>
                          <a:ea typeface="Times New Roman"/>
                          <a:cs typeface="Times New Roman"/>
                        </a:rPr>
                        <a:t>менеджерам среднего звена больше свободы и вместе с тем </a:t>
                      </a:r>
                      <a:r>
                        <a:rPr lang="ru-RU" sz="1600" spc="-20" dirty="0">
                          <a:latin typeface="Times New Roman"/>
                          <a:ea typeface="Times New Roman"/>
                          <a:cs typeface="Times New Roman"/>
                        </a:rPr>
                        <a:t>возлагают на них больше ответственности за работу их подразделений. </a:t>
                      </a:r>
                      <a:r>
                        <a:rPr lang="ru-RU" sz="1600" spc="-15" dirty="0">
                          <a:latin typeface="Times New Roman"/>
                          <a:ea typeface="Times New Roman"/>
                          <a:cs typeface="Times New Roman"/>
                        </a:rPr>
                        <a:t>При этом контролируются лишь заранее согласованные ключевые параметры. В результате многие компании существенно сократили количество уровней в своих структурах, повысили эффективность деятельности, стали более чутко реагировать на внешние изменения. </a:t>
                      </a:r>
                      <a:r>
                        <a:rPr lang="ru-RU" sz="1600" spc="-15" dirty="0" smtClean="0">
                          <a:latin typeface="Times New Roman"/>
                          <a:ea typeface="Times New Roman"/>
                          <a:cs typeface="Times New Roman"/>
                        </a:rPr>
                        <a:t>У </a:t>
                      </a:r>
                      <a:r>
                        <a:rPr lang="ru-RU" sz="1600" spc="-15" dirty="0">
                          <a:latin typeface="Times New Roman"/>
                          <a:ea typeface="Times New Roman"/>
                          <a:cs typeface="Times New Roman"/>
                        </a:rPr>
                        <a:t>российских компаний, напротив, зачастую нет четко очерченных зон ответственности и эффективных процедур принятия решений</a:t>
                      </a:r>
                      <a:endParaRPr lang="ru-RU" sz="1200" dirty="0">
                        <a:latin typeface="Calibri"/>
                        <a:ea typeface="Times New Roman"/>
                        <a:cs typeface="Times New Roman"/>
                      </a:endParaRPr>
                    </a:p>
                  </a:txBody>
                  <a:tcPr marL="33409" marR="334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69332"/>
          </a:xfrm>
          <a:prstGeom prst="rect">
            <a:avLst/>
          </a:prstGeom>
          <a:solidFill>
            <a:srgbClr val="92D050"/>
          </a:solidFill>
        </p:spPr>
        <p:txBody>
          <a:bodyPr wrap="square">
            <a:spAutoFit/>
          </a:bodyPr>
          <a:lstStyle/>
          <a:p>
            <a:pPr lvl="0" algn="ctr" fontAlgn="base">
              <a:spcBef>
                <a:spcPct val="0"/>
              </a:spcBef>
              <a:spcAft>
                <a:spcPct val="0"/>
              </a:spcAft>
              <a:tabLst>
                <a:tab pos="404813" algn="l"/>
                <a:tab pos="460375" algn="l"/>
                <a:tab pos="685800" algn="l"/>
              </a:tabLst>
            </a:pPr>
            <a:r>
              <a:rPr lang="ru-RU" b="1" i="1" dirty="0" smtClean="0">
                <a:latin typeface="Times New Roman" pitchFamily="18" charset="0"/>
                <a:ea typeface="Times New Roman" pitchFamily="18" charset="0"/>
                <a:cs typeface="Times New Roman" pitchFamily="18" charset="0"/>
              </a:rPr>
              <a:t>Вопросы для самоконтроля</a:t>
            </a:r>
            <a:endParaRPr lang="ru-RU" sz="1000" b="1" dirty="0" smtClean="0">
              <a:latin typeface="Arial" pitchFamily="34" charset="0"/>
              <a:cs typeface="Arial" pitchFamily="34" charset="0"/>
            </a:endParaRPr>
          </a:p>
        </p:txBody>
      </p:sp>
      <p:sp>
        <p:nvSpPr>
          <p:cNvPr id="38913" name="Rectangle 1"/>
          <p:cNvSpPr>
            <a:spLocks noChangeArrowheads="1"/>
          </p:cNvSpPr>
          <p:nvPr/>
        </p:nvSpPr>
        <p:spPr bwMode="auto">
          <a:xfrm>
            <a:off x="357158" y="428604"/>
            <a:ext cx="8501122" cy="626812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определяется лидерство?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Какими качествами обладает лидер?</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чем различие между руководством и лидерством. Какие положения необходимо предусмотреть при формулировании принципов организационной культуры предприятия для воспитания лидерских качеств руководителей?</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Опишите социально-психологический портрет «идеального»: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1" indent="0" algn="l" defTabSz="914400" rtl="0" eaLnBrk="0" fontAlgn="base" latinLnBrk="0" hangingPunct="0">
              <a:lnSpc>
                <a:spcPct val="114000"/>
              </a:lnSpc>
              <a:spcBef>
                <a:spcPct val="0"/>
              </a:spcBef>
              <a:spcAft>
                <a:spcPct val="0"/>
              </a:spcAft>
              <a:buClrTx/>
              <a:buSzTx/>
              <a:buFontTx/>
              <a:buAutoNum type="arabicPeriod"/>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руководителя низового звена;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1" indent="0" algn="l" defTabSz="914400" rtl="0" eaLnBrk="0" fontAlgn="base" latinLnBrk="0" hangingPunct="0">
              <a:lnSpc>
                <a:spcPct val="114000"/>
              </a:lnSpc>
              <a:spcBef>
                <a:spcPct val="0"/>
              </a:spcBef>
              <a:spcAft>
                <a:spcPct val="0"/>
              </a:spcAft>
              <a:buClrTx/>
              <a:buSzTx/>
              <a:buFontTx/>
              <a:buAutoNum type="arabicPeriod"/>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руководителя среднего звена;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457200" marR="0" lvl="1" indent="0" algn="l" defTabSz="914400" rtl="0" eaLnBrk="0" fontAlgn="base" latinLnBrk="0" hangingPunct="0">
              <a:lnSpc>
                <a:spcPct val="114000"/>
              </a:lnSpc>
              <a:spcBef>
                <a:spcPct val="0"/>
              </a:spcBef>
              <a:spcAft>
                <a:spcPct val="0"/>
              </a:spcAft>
              <a:buClrTx/>
              <a:buSzTx/>
              <a:buFontTx/>
              <a:buAutoNum type="arabicPeriod"/>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руководителя высшего звена.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Опишите социально-психологический портрет слабого руково­дителя.</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каких организационных  культурах  наблюдается  большая опора на руководство, а в каких — на лидерство?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такое авторитет?</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Каковы главные условия укрепления авторитета?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Для чего необходимо мастерство?</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 какими проблемами сталкивается лидер, создавая команду?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какие группы можно разделить методы руководства?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Какие общие характеристики для всех успешных </a:t>
            </a:r>
            <a:r>
              <a:rPr kumimoji="0" lang="ru-RU"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топ-менеджеров</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обнаружили американские психологи Дж. </a:t>
            </a:r>
            <a:r>
              <a:rPr kumimoji="0" lang="ru-RU"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Кенджеми</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 К. </a:t>
            </a:r>
            <a:r>
              <a:rPr kumimoji="0" lang="ru-RU" sz="1600" b="0" i="1"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Ковальски</a:t>
            </a: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Назовите основные отличия лидера-служителя от руководителя традиционного типа.</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Назовите основные особенности российского лидерства.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14000"/>
              </a:lnSpc>
              <a:spcBef>
                <a:spcPct val="0"/>
              </a:spcBef>
              <a:spcAft>
                <a:spcPct val="0"/>
              </a:spcAft>
              <a:buClrTx/>
              <a:buSzTx/>
              <a:buFontTx/>
              <a:buChar char="•"/>
              <a:tabLst>
                <a:tab pos="404813" algn="l"/>
                <a:tab pos="460375" algn="l"/>
                <a:tab pos="685800" algn="l"/>
              </a:tabLst>
            </a:pPr>
            <a:r>
              <a:rPr kumimoji="0" lang="ru-RU" sz="16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Что осложняет развитие лидерских качеств российских менеджеров?</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1. Понятие лидерства</a:t>
            </a:r>
            <a:endParaRPr lang="ru-RU" dirty="0" smtClean="0">
              <a:latin typeface="Times New Roman" pitchFamily="18" charset="0"/>
              <a:cs typeface="Times New Roman" pitchFamily="18" charset="0"/>
            </a:endParaRPr>
          </a:p>
        </p:txBody>
      </p:sp>
      <p:sp>
        <p:nvSpPr>
          <p:cNvPr id="17409" name="Rectangle 1"/>
          <p:cNvSpPr>
            <a:spLocks noChangeArrowheads="1"/>
          </p:cNvSpPr>
          <p:nvPr/>
        </p:nvSpPr>
        <p:spPr bwMode="auto">
          <a:xfrm>
            <a:off x="214282" y="571480"/>
            <a:ext cx="857256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Оптимальный для организации производственной жизни вариант — когда руководитель обладает лидерскими качествами, а лидер имеет соответствующие полномочия для реализации своих идей. Если руководитель не имеет соответствующих лидерских качеств, он может быть опасным для подчиненных, особенно для творчески одаренных людей. Лидер должен быть и высокопрофессиональным специалистом. Влияние непрофессионального лидера может очень дорого стоить, особенно если он обладает большими властными полномочиями.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Настоящий лидер дает подчиненным свободу проявлять инициативу в области их компетенции.</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Воздействие лидеров на коллектив происходит благодаря их способности влиять на поведение людей, изменяя его в направлении, необходимом для оптимального выполнения целей организации. Лидеры являются основной идеологической силой предприятия. Влияние лидера продолжается даже после его ухода.</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1. Понятие лидерства</a:t>
            </a:r>
            <a:endParaRPr lang="ru-RU" dirty="0" smtClean="0">
              <a:latin typeface="Times New Roman" pitchFamily="18" charset="0"/>
              <a:cs typeface="Times New Roman" pitchFamily="18" charset="0"/>
            </a:endParaRPr>
          </a:p>
        </p:txBody>
      </p:sp>
      <p:sp>
        <p:nvSpPr>
          <p:cNvPr id="16385" name="Rectangle 1"/>
          <p:cNvSpPr>
            <a:spLocks noChangeArrowheads="1"/>
          </p:cNvSpPr>
          <p:nvPr/>
        </p:nvSpPr>
        <p:spPr bwMode="auto">
          <a:xfrm>
            <a:off x="214282" y="500042"/>
            <a:ext cx="864399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Если выбор руководителя будет неверным, предприятие (подразделение) ждет упадок. Поэтому концепция организационной культуры предприятия (организации) с необходимостью включает в себя установление порядка отбора руководителей, обладающих </a:t>
            </a:r>
            <a:r>
              <a:rPr kumimoji="0" lang="ru-RU"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лидерскими качествами</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правило, решающими факторами при определении потенциального лидера выступают его личностные характеристики.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Авторитет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мера общественной значимости конкретной личности и мера ее влияния на людей определенной группы. Находясь под влиянием авторитета руководителя, члены группы разделяют его мнение, поддерживают предложения, взгляды и решения, легче подчиняются его указаниям и приказам. Основой неформального авторитета служат индивидуальные качества и способности личности. Формальный же авторитет обусловлен занимаемой должностью и функциональным расчленением структуры данной организации.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Главные условия укрепления авторитета: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уровень квалификации, общие и специфические способности, моральный облик, характер, продвижение по службе, высокий уровень коммуникабельности.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общении с подчиненными руководитель должен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соблюдать определенную дистанцию, не выходить за рамки своей компетенции, быть самокритичным и использовать обратную связь с подчиненными.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1. Понятие лидерства</a:t>
            </a:r>
            <a:endParaRPr lang="ru-RU" dirty="0" smtClean="0">
              <a:latin typeface="Times New Roman" pitchFamily="18" charset="0"/>
              <a:cs typeface="Times New Roman" pitchFamily="18" charset="0"/>
            </a:endParaRPr>
          </a:p>
        </p:txBody>
      </p:sp>
      <p:sp>
        <p:nvSpPr>
          <p:cNvPr id="15361" name="Rectangle 1"/>
          <p:cNvSpPr>
            <a:spLocks noChangeArrowheads="1"/>
          </p:cNvSpPr>
          <p:nvPr/>
        </p:nvSpPr>
        <p:spPr bwMode="auto">
          <a:xfrm>
            <a:off x="285720" y="428604"/>
            <a:ext cx="8643998"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общении с вышестоящим руководством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проявлять опосредованную активность, положительно влияющую на вертикальную иерархию, серьезный анализ требований и собственных возможностей, производственную активность и инициативу.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Мастерство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необходимо, чтобы быть спокойным и уверенным в правильности действий. Опыт, приобретенный за годы работы, становится основанием, чтобы сформировать свои критерии оценки, предложения. Слагаемые мастерства — это объем опыта, его качественное наполнение, достижения, успехи и провалы и т.п. Глубина знаний мастера, выработанная за годы практики, острота глаза и слуха позволяют различать такие вещи, как звук неисправного мотора, числа в таблице на мониторе компьютера или нематематическую модель, правильность которой вызывает некоторые сомнения, выражение лица руководителя, свидетельствующее о замешательстве или дискомфорте или легкие колебания рыночной конъюнктуры, которые ведут к изменению финансового положения. Мастер обладает особым инстинктом, который вырабатывается годами практики. В результате мастер обладает необходимой уверенностью.</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Люди, которые являются профессионалами в своей профессии или ремесле, постоянно учатся, задают вопросы, упорно трудятся над чем-то и выводят практическую сторону своего дела на новый уровень.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1. Понятие лидерства</a:t>
            </a:r>
            <a:endParaRPr lang="ru-RU" dirty="0" smtClean="0">
              <a:latin typeface="Times New Roman" pitchFamily="18" charset="0"/>
              <a:cs typeface="Times New Roman" pitchFamily="18" charset="0"/>
            </a:endParaRPr>
          </a:p>
        </p:txBody>
      </p:sp>
      <p:sp>
        <p:nvSpPr>
          <p:cNvPr id="19457" name="Rectangle 1"/>
          <p:cNvSpPr>
            <a:spLocks noChangeArrowheads="1"/>
          </p:cNvSpPr>
          <p:nvPr/>
        </p:nvSpPr>
        <p:spPr bwMode="auto">
          <a:xfrm>
            <a:off x="428596" y="642918"/>
            <a:ext cx="8501122"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tab pos="6858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Между эффективностью работы лидера и его личностными параметрами существует жесткая и психологически прогнозируемая связь. Психологические и деловые особенности руководителей изучаются на основе разнообразных оценочных тестов, ролевых игр, интервью, биографических данных и т.п. психологическими техниками.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85800" algn="l"/>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Создавая команду, лидер сталкивается с двумя группами проблем:</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858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первая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производственная охватывает приобщение подчиненных к их миссии, разъяснение целей, задач и замыслов, касающихся всего предприятия, поиск талантов и ресурсов, планирование и организацию конкретной работы;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85800" algn="l"/>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вторая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группа проблем связана с обеспечением оптимального и бесперебойного функционирования всего «механизма», с корректировкой курса, сглаживанием противоречий, поддержанием энтузиазма.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1. Понятие лидерства</a:t>
            </a:r>
            <a:endParaRPr lang="ru-RU" dirty="0" smtClean="0">
              <a:latin typeface="Times New Roman" pitchFamily="18" charset="0"/>
              <a:cs typeface="Times New Roman" pitchFamily="18" charset="0"/>
            </a:endParaRPr>
          </a:p>
        </p:txBody>
      </p:sp>
      <p:sp>
        <p:nvSpPr>
          <p:cNvPr id="18433" name="Rectangle 1"/>
          <p:cNvSpPr>
            <a:spLocks noChangeArrowheads="1"/>
          </p:cNvSpPr>
          <p:nvPr/>
        </p:nvSpPr>
        <p:spPr bwMode="auto">
          <a:xfrm>
            <a:off x="285720" y="428604"/>
            <a:ext cx="857256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Методы руководства можно разделить на две большие группы: прямые или непосредственные; косвенные или опосредованные.</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Прямые методы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используются в процессе непосредственного общения руководителя с коллективом и отдельными работниками и, как правило, не требуют организации специальных условий для их применения. К прямым методам относятся: убеждение, принуждение, внушение и требование поведения по образцу.</a:t>
            </a:r>
            <a:endPar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ru-RU" sz="20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Косвенные (опосредованные) методы </a:t>
            </a: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опосредуются специальной организацией условий деятельности и поведения личности и коллектива. Эти методы не требуют обязательного непосредственного управленческого общения руководителя с подчиненным. Они реализуются в более длительный промежуток времени и требуют от руководителя не только организации соответствующих условий для их использования, но, самое главное, — включения руководимых в преобразования. Именно к ним относятся такие установления организационной культуры, как роль личного примера руководителя, необходимость создания ориентирующих ситуаций, необходимость изменения или сохранения ролевых элементов, использование символов и ритуалов и др.</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1. Понятие лидерства</a:t>
            </a:r>
            <a:endParaRPr lang="ru-RU" dirty="0" smtClean="0">
              <a:latin typeface="Times New Roman" pitchFamily="18" charset="0"/>
              <a:cs typeface="Times New Roman" pitchFamily="18" charset="0"/>
            </a:endParaRPr>
          </a:p>
        </p:txBody>
      </p:sp>
      <p:sp>
        <p:nvSpPr>
          <p:cNvPr id="20481" name="Rectangle 1"/>
          <p:cNvSpPr>
            <a:spLocks noChangeArrowheads="1"/>
          </p:cNvSpPr>
          <p:nvPr/>
        </p:nvSpPr>
        <p:spPr bwMode="auto">
          <a:xfrm>
            <a:off x="285720" y="857232"/>
            <a:ext cx="857256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Личный пример как опосредованный метод руководства заключается в том, что руководитель, совершая какой-то поступок в присутствии своих подчиненных, порождает тем самым определенную ситуацию, в которую старается вовлечь и подчиненных. Последние, включаясь в ситуацию, начинают вести себя согласно тем обстоятельствам, которые заранее предусмотрены руководителем. Метод личного примера строится с учетом механизма подражания, однако между ними существует разница.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458074"/>
          </a:xfrm>
          <a:prstGeom prst="rect">
            <a:avLst/>
          </a:prstGeom>
          <a:solidFill>
            <a:srgbClr val="92D050"/>
          </a:solidFill>
        </p:spPr>
        <p:txBody>
          <a:bodyPr wrap="square">
            <a:spAutoFit/>
          </a:bodyPr>
          <a:lstStyle/>
          <a:p>
            <a:pPr lvl="0" algn="ctr" eaLnBrk="0" fontAlgn="base" hangingPunct="0">
              <a:lnSpc>
                <a:spcPct val="150000"/>
              </a:lnSpc>
              <a:spcBef>
                <a:spcPct val="0"/>
              </a:spcBef>
              <a:spcAft>
                <a:spcPct val="0"/>
              </a:spcAft>
            </a:pPr>
            <a:r>
              <a:rPr lang="ru-RU" b="1" dirty="0" smtClean="0">
                <a:latin typeface="Times New Roman" pitchFamily="18" charset="0"/>
                <a:ea typeface="Times New Roman" pitchFamily="18" charset="0"/>
                <a:cs typeface="Times New Roman" pitchFamily="18" charset="0"/>
              </a:rPr>
              <a:t>2. </a:t>
            </a:r>
            <a:r>
              <a:rPr lang="ru-RU" b="1" dirty="0" smtClean="0">
                <a:latin typeface="Times New Roman" pitchFamily="18" charset="0"/>
                <a:cs typeface="Times New Roman" pitchFamily="18" charset="0"/>
              </a:rPr>
              <a:t>Навыки и компетенции лидеров различных организационных культур</a:t>
            </a:r>
            <a:endParaRPr lang="ru-RU" dirty="0" smtClean="0">
              <a:latin typeface="Times New Roman" pitchFamily="18" charset="0"/>
              <a:cs typeface="Times New Roman" pitchFamily="18" charset="0"/>
            </a:endParaRPr>
          </a:p>
        </p:txBody>
      </p:sp>
      <p:sp>
        <p:nvSpPr>
          <p:cNvPr id="21505" name="Rectangle 1"/>
          <p:cNvSpPr>
            <a:spLocks noChangeArrowheads="1"/>
          </p:cNvSpPr>
          <p:nvPr/>
        </p:nvSpPr>
        <p:spPr bwMode="auto">
          <a:xfrm>
            <a:off x="0" y="357166"/>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Эффективные лидерские компетенции</a:t>
            </a: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Таблица 4"/>
          <p:cNvGraphicFramePr>
            <a:graphicFrameLocks noGrp="1"/>
          </p:cNvGraphicFramePr>
          <p:nvPr/>
        </p:nvGraphicFramePr>
        <p:xfrm>
          <a:off x="142845" y="857232"/>
          <a:ext cx="8858313" cy="4904946"/>
        </p:xfrm>
        <a:graphic>
          <a:graphicData uri="http://schemas.openxmlformats.org/drawingml/2006/table">
            <a:tbl>
              <a:tblPr/>
              <a:tblGrid>
                <a:gridCol w="2952771">
                  <a:extLst>
                    <a:ext uri="{9D8B030D-6E8A-4147-A177-3AD203B41FA5}">
                      <a16:colId xmlns:a16="http://schemas.microsoft.com/office/drawing/2014/main" val="20000"/>
                    </a:ext>
                  </a:extLst>
                </a:gridCol>
                <a:gridCol w="2952771">
                  <a:extLst>
                    <a:ext uri="{9D8B030D-6E8A-4147-A177-3AD203B41FA5}">
                      <a16:colId xmlns:a16="http://schemas.microsoft.com/office/drawing/2014/main" val="20001"/>
                    </a:ext>
                  </a:extLst>
                </a:gridCol>
                <a:gridCol w="2952771">
                  <a:extLst>
                    <a:ext uri="{9D8B030D-6E8A-4147-A177-3AD203B41FA5}">
                      <a16:colId xmlns:a16="http://schemas.microsoft.com/office/drawing/2014/main" val="20002"/>
                    </a:ext>
                  </a:extLst>
                </a:gridCol>
              </a:tblGrid>
              <a:tr h="275361">
                <a:tc>
                  <a:txBody>
                    <a:bodyPr/>
                    <a:lstStyle/>
                    <a:p>
                      <a:pPr algn="ctr">
                        <a:lnSpc>
                          <a:spcPct val="100000"/>
                        </a:lnSpc>
                        <a:spcAft>
                          <a:spcPts val="0"/>
                        </a:spcAft>
                      </a:pPr>
                      <a:r>
                        <a:rPr lang="ru-RU" sz="1600" b="1" dirty="0">
                          <a:latin typeface="Times New Roman" pitchFamily="18" charset="0"/>
                          <a:ea typeface="Times New Roman"/>
                          <a:cs typeface="Times New Roman" pitchFamily="18" charset="0"/>
                        </a:rPr>
                        <a:t>М. Бауэр</a:t>
                      </a:r>
                      <a:endParaRPr lang="ru-RU" sz="1600" dirty="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a:latin typeface="Times New Roman" pitchFamily="18" charset="0"/>
                          <a:ea typeface="Times New Roman"/>
                          <a:cs typeface="Times New Roman" pitchFamily="18" charset="0"/>
                        </a:rPr>
                        <a:t>Компания </a:t>
                      </a:r>
                      <a:r>
                        <a:rPr lang="en-US" sz="1600" b="1">
                          <a:latin typeface="Times New Roman" pitchFamily="18" charset="0"/>
                          <a:ea typeface="Times New Roman"/>
                          <a:cs typeface="Times New Roman" pitchFamily="18" charset="0"/>
                        </a:rPr>
                        <a:t>McKinsey</a:t>
                      </a:r>
                      <a:endParaRPr lang="ru-RU" sz="160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spc="-15">
                          <a:latin typeface="Times New Roman" pitchFamily="18" charset="0"/>
                          <a:ea typeface="Times New Roman"/>
                          <a:cs typeface="Times New Roman" pitchFamily="18" charset="0"/>
                        </a:rPr>
                        <a:t>Д. Големан (</a:t>
                      </a:r>
                      <a:r>
                        <a:rPr lang="ru-RU" sz="1600" i="1" spc="-15">
                          <a:latin typeface="Times New Roman" pitchFamily="18" charset="0"/>
                          <a:ea typeface="Times New Roman"/>
                          <a:cs typeface="Times New Roman" pitchFamily="18" charset="0"/>
                        </a:rPr>
                        <a:t>ввел понятие </a:t>
                      </a:r>
                      <a:r>
                        <a:rPr lang="ru-RU" sz="1600" i="1" spc="-10">
                          <a:latin typeface="Times New Roman" pitchFamily="18" charset="0"/>
                          <a:ea typeface="Times New Roman"/>
                          <a:cs typeface="Times New Roman" pitchFamily="18" charset="0"/>
                        </a:rPr>
                        <a:t>«эмоциональный разум»)</a:t>
                      </a:r>
                      <a:endParaRPr lang="ru-RU" sz="160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963764">
                <a:tc>
                  <a:txBody>
                    <a:bodyPr/>
                    <a:lstStyle/>
                    <a:p>
                      <a:pPr algn="ctr">
                        <a:lnSpc>
                          <a:spcPct val="100000"/>
                        </a:lnSpc>
                        <a:spcAft>
                          <a:spcPts val="0"/>
                        </a:spcAft>
                      </a:pPr>
                      <a:r>
                        <a:rPr lang="ru-RU" sz="1600" b="1" spc="-10" dirty="0">
                          <a:latin typeface="Times New Roman" pitchFamily="18" charset="0"/>
                          <a:ea typeface="Times New Roman"/>
                          <a:cs typeface="Times New Roman" pitchFamily="18" charset="0"/>
                        </a:rPr>
                        <a:t>Честность. </a:t>
                      </a:r>
                      <a:r>
                        <a:rPr lang="ru-RU" sz="1600" spc="-10" dirty="0">
                          <a:latin typeface="Times New Roman" pitchFamily="18" charset="0"/>
                          <a:ea typeface="Times New Roman"/>
                          <a:cs typeface="Times New Roman" pitchFamily="18" charset="0"/>
                        </a:rPr>
                        <a:t>Честность во </a:t>
                      </a:r>
                      <a:r>
                        <a:rPr lang="ru-RU" sz="1600" dirty="0">
                          <a:latin typeface="Times New Roman" pitchFamily="18" charset="0"/>
                          <a:ea typeface="Times New Roman"/>
                          <a:cs typeface="Times New Roman" pitchFamily="18" charset="0"/>
                        </a:rPr>
                        <a:t>всем </a:t>
                      </a:r>
                      <a:r>
                        <a:rPr lang="ru-RU" sz="1600" dirty="0" smtClean="0">
                          <a:latin typeface="Times New Roman" pitchFamily="18" charset="0"/>
                          <a:ea typeface="Times New Roman"/>
                          <a:cs typeface="Times New Roman" pitchFamily="18" charset="0"/>
                        </a:rPr>
                        <a:t>- </a:t>
                      </a:r>
                      <a:r>
                        <a:rPr lang="ru-RU" sz="1600" dirty="0">
                          <a:latin typeface="Times New Roman" pitchFamily="18" charset="0"/>
                          <a:ea typeface="Times New Roman"/>
                          <a:cs typeface="Times New Roman" pitchFamily="18" charset="0"/>
                        </a:rPr>
                        <a:t>хороший способ </a:t>
                      </a:r>
                      <a:r>
                        <a:rPr lang="ru-RU" sz="1600" spc="-15" dirty="0">
                          <a:latin typeface="Times New Roman" pitchFamily="18" charset="0"/>
                          <a:ea typeface="Times New Roman"/>
                          <a:cs typeface="Times New Roman" pitchFamily="18" charset="0"/>
                        </a:rPr>
                        <a:t>завоевать доверие внутри </a:t>
                      </a:r>
                      <a:r>
                        <a:rPr lang="ru-RU" sz="1600" spc="-15" dirty="0" smtClean="0">
                          <a:latin typeface="Times New Roman" pitchFamily="18" charset="0"/>
                          <a:ea typeface="Times New Roman"/>
                          <a:cs typeface="Times New Roman" pitchFamily="18" charset="0"/>
                        </a:rPr>
                        <a:t>организации </a:t>
                      </a:r>
                      <a:r>
                        <a:rPr lang="ru-RU" sz="1600" spc="-15" dirty="0">
                          <a:latin typeface="Times New Roman" pitchFamily="18" charset="0"/>
                          <a:ea typeface="Times New Roman"/>
                          <a:cs typeface="Times New Roman" pitchFamily="18" charset="0"/>
                        </a:rPr>
                        <a:t>и за ее пределами</a:t>
                      </a:r>
                      <a:endParaRPr lang="ru-RU" sz="1600" dirty="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spc="-5" dirty="0">
                          <a:latin typeface="Times New Roman" pitchFamily="18" charset="0"/>
                          <a:ea typeface="Times New Roman"/>
                          <a:cs typeface="Times New Roman" pitchFamily="18" charset="0"/>
                        </a:rPr>
                        <a:t>Чувство перспективы </a:t>
                      </a:r>
                      <a:r>
                        <a:rPr lang="ru-RU" sz="1600" b="1" spc="-5" dirty="0" smtClean="0">
                          <a:latin typeface="Times New Roman" pitchFamily="18" charset="0"/>
                          <a:ea typeface="Times New Roman"/>
                          <a:cs typeface="Times New Roman" pitchFamily="18" charset="0"/>
                        </a:rPr>
                        <a:t>-</a:t>
                      </a:r>
                      <a:r>
                        <a:rPr lang="ru-RU" sz="1600" spc="-5" dirty="0" smtClean="0">
                          <a:latin typeface="Times New Roman" pitchFamily="18" charset="0"/>
                          <a:ea typeface="Times New Roman"/>
                          <a:cs typeface="Times New Roman" pitchFamily="18" charset="0"/>
                        </a:rPr>
                        <a:t> ви</a:t>
                      </a:r>
                      <a:r>
                        <a:rPr lang="ru-RU" sz="1600" dirty="0" smtClean="0">
                          <a:latin typeface="Times New Roman" pitchFamily="18" charset="0"/>
                          <a:ea typeface="Times New Roman"/>
                          <a:cs typeface="Times New Roman" pitchFamily="18" charset="0"/>
                        </a:rPr>
                        <a:t>дение </a:t>
                      </a:r>
                      <a:r>
                        <a:rPr lang="ru-RU" sz="1600" dirty="0">
                          <a:latin typeface="Times New Roman" pitchFamily="18" charset="0"/>
                          <a:ea typeface="Times New Roman"/>
                          <a:cs typeface="Times New Roman" pitchFamily="18" charset="0"/>
                        </a:rPr>
                        <a:t>того, к чему нужно </a:t>
                      </a:r>
                      <a:r>
                        <a:rPr lang="ru-RU" sz="1600" spc="-5" dirty="0">
                          <a:latin typeface="Times New Roman" pitchFamily="18" charset="0"/>
                          <a:ea typeface="Times New Roman"/>
                          <a:cs typeface="Times New Roman" pitchFamily="18" charset="0"/>
                        </a:rPr>
                        <a:t>стремиться, в каком </a:t>
                      </a:r>
                      <a:r>
                        <a:rPr lang="ru-RU" sz="1600" spc="-5" dirty="0" smtClean="0">
                          <a:latin typeface="Times New Roman" pitchFamily="18" charset="0"/>
                          <a:ea typeface="Times New Roman"/>
                          <a:cs typeface="Times New Roman" pitchFamily="18" charset="0"/>
                        </a:rPr>
                        <a:t>направлении </a:t>
                      </a:r>
                      <a:r>
                        <a:rPr lang="ru-RU" sz="1600" spc="-5" dirty="0">
                          <a:latin typeface="Times New Roman" pitchFamily="18" charset="0"/>
                          <a:ea typeface="Times New Roman"/>
                          <a:cs typeface="Times New Roman" pitchFamily="18" charset="0"/>
                        </a:rPr>
                        <a:t>двигаться и как </a:t>
                      </a:r>
                      <a:r>
                        <a:rPr lang="ru-RU" sz="1600" spc="-5" dirty="0" smtClean="0">
                          <a:latin typeface="Times New Roman" pitchFamily="18" charset="0"/>
                          <a:ea typeface="Times New Roman"/>
                          <a:cs typeface="Times New Roman" pitchFamily="18" charset="0"/>
                        </a:rPr>
                        <a:t>- </a:t>
                      </a:r>
                      <a:r>
                        <a:rPr lang="ru-RU" sz="1600" spc="-5" dirty="0">
                          <a:latin typeface="Times New Roman" pitchFamily="18" charset="0"/>
                          <a:ea typeface="Times New Roman"/>
                          <a:cs typeface="Times New Roman" pitchFamily="18" charset="0"/>
                        </a:rPr>
                        <a:t>хотя </a:t>
                      </a:r>
                      <a:r>
                        <a:rPr lang="ru-RU" sz="1600" dirty="0">
                          <a:latin typeface="Times New Roman" pitchFamily="18" charset="0"/>
                          <a:ea typeface="Times New Roman"/>
                          <a:cs typeface="Times New Roman" pitchFamily="18" charset="0"/>
                        </a:rPr>
                        <a:t>бы в принципе </a:t>
                      </a:r>
                      <a:r>
                        <a:rPr lang="ru-RU" sz="1600" dirty="0" smtClean="0">
                          <a:latin typeface="Times New Roman" pitchFamily="18" charset="0"/>
                          <a:ea typeface="Times New Roman"/>
                          <a:cs typeface="Times New Roman" pitchFamily="18" charset="0"/>
                        </a:rPr>
                        <a:t>- </a:t>
                      </a:r>
                      <a:r>
                        <a:rPr lang="ru-RU" sz="1600" dirty="0">
                          <a:latin typeface="Times New Roman" pitchFamily="18" charset="0"/>
                          <a:ea typeface="Times New Roman"/>
                          <a:cs typeface="Times New Roman" pitchFamily="18" charset="0"/>
                        </a:rPr>
                        <a:t>достичь цели</a:t>
                      </a: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dirty="0">
                          <a:latin typeface="Times New Roman" pitchFamily="18" charset="0"/>
                          <a:ea typeface="Times New Roman"/>
                          <a:cs typeface="Times New Roman" pitchFamily="18" charset="0"/>
                        </a:rPr>
                        <a:t>Знание себя </a:t>
                      </a:r>
                      <a:r>
                        <a:rPr lang="ru-RU" sz="1600" dirty="0" smtClean="0">
                          <a:latin typeface="Times New Roman" pitchFamily="18" charset="0"/>
                          <a:ea typeface="Times New Roman"/>
                          <a:cs typeface="Times New Roman" pitchFamily="18" charset="0"/>
                        </a:rPr>
                        <a:t>- способ</a:t>
                      </a:r>
                      <a:r>
                        <a:rPr lang="ru-RU" sz="1600" spc="-15" dirty="0" smtClean="0">
                          <a:latin typeface="Times New Roman" pitchFamily="18" charset="0"/>
                          <a:ea typeface="Times New Roman"/>
                          <a:cs typeface="Times New Roman" pitchFamily="18" charset="0"/>
                        </a:rPr>
                        <a:t>ность </a:t>
                      </a:r>
                      <a:r>
                        <a:rPr lang="ru-RU" sz="1600" spc="-15" dirty="0">
                          <a:latin typeface="Times New Roman" pitchFamily="18" charset="0"/>
                          <a:ea typeface="Times New Roman"/>
                          <a:cs typeface="Times New Roman" pitchFamily="18" charset="0"/>
                        </a:rPr>
                        <a:t>различать и </a:t>
                      </a:r>
                      <a:r>
                        <a:rPr lang="ru-RU" sz="1600" spc="-15" dirty="0" smtClean="0">
                          <a:latin typeface="Times New Roman" pitchFamily="18" charset="0"/>
                          <a:ea typeface="Times New Roman"/>
                          <a:cs typeface="Times New Roman" pitchFamily="18" charset="0"/>
                        </a:rPr>
                        <a:t>интерпре</a:t>
                      </a:r>
                      <a:r>
                        <a:rPr lang="ru-RU" sz="1600" spc="-10" dirty="0" smtClean="0">
                          <a:latin typeface="Times New Roman" pitchFamily="18" charset="0"/>
                          <a:ea typeface="Times New Roman"/>
                          <a:cs typeface="Times New Roman" pitchFamily="18" charset="0"/>
                        </a:rPr>
                        <a:t>тировать </a:t>
                      </a:r>
                      <a:r>
                        <a:rPr lang="ru-RU" sz="1600" spc="-10" dirty="0">
                          <a:latin typeface="Times New Roman" pitchFamily="18" charset="0"/>
                          <a:ea typeface="Times New Roman"/>
                          <a:cs typeface="Times New Roman" pitchFamily="18" charset="0"/>
                        </a:rPr>
                        <a:t>свои настроения, эмоции, порывы, их влияние </a:t>
                      </a:r>
                      <a:r>
                        <a:rPr lang="ru-RU" sz="1600" dirty="0">
                          <a:latin typeface="Times New Roman" pitchFamily="18" charset="0"/>
                          <a:ea typeface="Times New Roman"/>
                          <a:cs typeface="Times New Roman" pitchFamily="18" charset="0"/>
                        </a:rPr>
                        <a:t>на других</a:t>
                      </a: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2065209">
                <a:tc>
                  <a:txBody>
                    <a:bodyPr/>
                    <a:lstStyle/>
                    <a:p>
                      <a:pPr algn="ctr">
                        <a:lnSpc>
                          <a:spcPct val="100000"/>
                        </a:lnSpc>
                        <a:spcAft>
                          <a:spcPts val="0"/>
                        </a:spcAft>
                      </a:pPr>
                      <a:r>
                        <a:rPr lang="ru-RU" sz="1600" b="1" spc="-10" dirty="0">
                          <a:latin typeface="Times New Roman" pitchFamily="18" charset="0"/>
                          <a:ea typeface="Times New Roman"/>
                          <a:cs typeface="Times New Roman" pitchFamily="18" charset="0"/>
                        </a:rPr>
                        <a:t>Сдержанность и </a:t>
                      </a:r>
                      <a:r>
                        <a:rPr lang="ru-RU" sz="1600" b="1" spc="-10" dirty="0" smtClean="0">
                          <a:latin typeface="Times New Roman" pitchFamily="18" charset="0"/>
                          <a:ea typeface="Times New Roman"/>
                          <a:cs typeface="Times New Roman" pitchFamily="18" charset="0"/>
                        </a:rPr>
                        <a:t>непринужденность</a:t>
                      </a:r>
                      <a:r>
                        <a:rPr lang="ru-RU" sz="1600" b="1" spc="-10" dirty="0">
                          <a:latin typeface="Times New Roman" pitchFamily="18" charset="0"/>
                          <a:ea typeface="Times New Roman"/>
                          <a:cs typeface="Times New Roman" pitchFamily="18" charset="0"/>
                        </a:rPr>
                        <a:t>. </a:t>
                      </a:r>
                      <a:r>
                        <a:rPr lang="ru-RU" sz="1600" spc="-10" dirty="0">
                          <a:latin typeface="Times New Roman" pitchFamily="18" charset="0"/>
                          <a:ea typeface="Times New Roman"/>
                          <a:cs typeface="Times New Roman" pitchFamily="18" charset="0"/>
                        </a:rPr>
                        <a:t>Человек </a:t>
                      </a:r>
                      <a:r>
                        <a:rPr lang="ru-RU" sz="1600" spc="-10" dirty="0" smtClean="0">
                          <a:latin typeface="Times New Roman" pitchFamily="18" charset="0"/>
                          <a:ea typeface="Times New Roman"/>
                          <a:cs typeface="Times New Roman" pitchFamily="18" charset="0"/>
                        </a:rPr>
                        <a:t>высокомерный</a:t>
                      </a:r>
                      <a:r>
                        <a:rPr lang="ru-RU" sz="1600" spc="-10" dirty="0">
                          <a:latin typeface="Times New Roman" pitchFamily="18" charset="0"/>
                          <a:ea typeface="Times New Roman"/>
                          <a:cs typeface="Times New Roman" pitchFamily="18" charset="0"/>
                        </a:rPr>
                        <a:t>, заносчивый и </a:t>
                      </a:r>
                      <a:r>
                        <a:rPr lang="ru-RU" sz="1600" spc="-10" dirty="0" smtClean="0">
                          <a:latin typeface="Times New Roman" pitchFamily="18" charset="0"/>
                          <a:ea typeface="Times New Roman"/>
                          <a:cs typeface="Times New Roman" pitchFamily="18" charset="0"/>
                        </a:rPr>
                        <a:t>само</a:t>
                      </a:r>
                      <a:r>
                        <a:rPr lang="ru-RU" sz="1600" spc="-15" dirty="0" smtClean="0">
                          <a:latin typeface="Times New Roman" pitchFamily="18" charset="0"/>
                          <a:ea typeface="Times New Roman"/>
                          <a:cs typeface="Times New Roman" pitchFamily="18" charset="0"/>
                        </a:rPr>
                        <a:t>влюбленный </a:t>
                      </a:r>
                      <a:r>
                        <a:rPr lang="ru-RU" sz="1600" spc="-15" dirty="0">
                          <a:latin typeface="Times New Roman" pitchFamily="18" charset="0"/>
                          <a:ea typeface="Times New Roman"/>
                          <a:cs typeface="Times New Roman" pitchFamily="18" charset="0"/>
                        </a:rPr>
                        <a:t>не может быть лидером. Настоящие лидеры </a:t>
                      </a:r>
                      <a:r>
                        <a:rPr lang="ru-RU" sz="1600" spc="-5" dirty="0">
                          <a:latin typeface="Times New Roman" pitchFamily="18" charset="0"/>
                          <a:ea typeface="Times New Roman"/>
                          <a:cs typeface="Times New Roman" pitchFamily="18" charset="0"/>
                        </a:rPr>
                        <a:t>думают не о себе, а о </a:t>
                      </a:r>
                      <a:r>
                        <a:rPr lang="ru-RU" sz="1600" spc="-5" dirty="0" smtClean="0">
                          <a:latin typeface="Times New Roman" pitchFamily="18" charset="0"/>
                          <a:ea typeface="Times New Roman"/>
                          <a:cs typeface="Times New Roman" pitchFamily="18" charset="0"/>
                        </a:rPr>
                        <a:t>компа</a:t>
                      </a:r>
                      <a:r>
                        <a:rPr lang="ru-RU" sz="1600" spc="-15" dirty="0" smtClean="0">
                          <a:latin typeface="Times New Roman" pitchFamily="18" charset="0"/>
                          <a:ea typeface="Times New Roman"/>
                          <a:cs typeface="Times New Roman" pitchFamily="18" charset="0"/>
                        </a:rPr>
                        <a:t>нии </a:t>
                      </a:r>
                      <a:r>
                        <a:rPr lang="ru-RU" sz="1600" spc="-15" dirty="0">
                          <a:latin typeface="Times New Roman" pitchFamily="18" charset="0"/>
                          <a:ea typeface="Times New Roman"/>
                          <a:cs typeface="Times New Roman" pitchFamily="18" charset="0"/>
                        </a:rPr>
                        <a:t>и подчиненных, ведут себя </a:t>
                      </a:r>
                      <a:r>
                        <a:rPr lang="ru-RU" sz="1600" spc="-20" dirty="0">
                          <a:latin typeface="Times New Roman" pitchFamily="18" charset="0"/>
                          <a:ea typeface="Times New Roman"/>
                          <a:cs typeface="Times New Roman" pitchFamily="18" charset="0"/>
                        </a:rPr>
                        <a:t>неформально и непринужденно </a:t>
                      </a:r>
                      <a:r>
                        <a:rPr lang="ru-RU" sz="1600" spc="-10" dirty="0">
                          <a:latin typeface="Times New Roman" pitchFamily="18" charset="0"/>
                          <a:ea typeface="Times New Roman"/>
                          <a:cs typeface="Times New Roman" pitchFamily="18" charset="0"/>
                        </a:rPr>
                        <a:t>и поэтому формируют вокруг </a:t>
                      </a:r>
                      <a:r>
                        <a:rPr lang="ru-RU" sz="1600" spc="-20" dirty="0">
                          <a:latin typeface="Times New Roman" pitchFamily="18" charset="0"/>
                          <a:ea typeface="Times New Roman"/>
                          <a:cs typeface="Times New Roman" pitchFamily="18" charset="0"/>
                        </a:rPr>
                        <a:t>себя неформальную среду</a:t>
                      </a:r>
                      <a:endParaRPr lang="ru-RU" sz="1600" dirty="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spc="-10" dirty="0">
                          <a:latin typeface="Times New Roman" pitchFamily="18" charset="0"/>
                          <a:ea typeface="Times New Roman"/>
                          <a:cs typeface="Times New Roman" pitchFamily="18" charset="0"/>
                        </a:rPr>
                        <a:t>Страстность </a:t>
                      </a:r>
                      <a:r>
                        <a:rPr lang="ru-RU" sz="1600" spc="-10" dirty="0" smtClean="0">
                          <a:latin typeface="Times New Roman" pitchFamily="18" charset="0"/>
                          <a:ea typeface="Times New Roman"/>
                          <a:cs typeface="Times New Roman" pitchFamily="18" charset="0"/>
                        </a:rPr>
                        <a:t>- </a:t>
                      </a:r>
                      <a:r>
                        <a:rPr lang="ru-RU" sz="1600" spc="-10" dirty="0">
                          <a:latin typeface="Times New Roman" pitchFamily="18" charset="0"/>
                          <a:ea typeface="Times New Roman"/>
                          <a:cs typeface="Times New Roman" pitchFamily="18" charset="0"/>
                        </a:rPr>
                        <a:t>одержимость </a:t>
                      </a:r>
                      <a:r>
                        <a:rPr lang="ru-RU" sz="1600" spc="-15" dirty="0">
                          <a:latin typeface="Times New Roman" pitchFamily="18" charset="0"/>
                          <a:ea typeface="Times New Roman"/>
                          <a:cs typeface="Times New Roman" pitchFamily="18" charset="0"/>
                        </a:rPr>
                        <a:t>своей целью, эмоциональная </a:t>
                      </a:r>
                      <a:r>
                        <a:rPr lang="ru-RU" sz="1600" spc="-10" dirty="0">
                          <a:latin typeface="Times New Roman" pitchFamily="18" charset="0"/>
                          <a:ea typeface="Times New Roman"/>
                          <a:cs typeface="Times New Roman" pitchFamily="18" charset="0"/>
                        </a:rPr>
                        <a:t>вовлеченность, </a:t>
                      </a:r>
                      <a:r>
                        <a:rPr lang="ru-RU" sz="1600" spc="-10" dirty="0" err="1">
                          <a:latin typeface="Times New Roman" pitchFamily="18" charset="0"/>
                          <a:ea typeface="Times New Roman"/>
                          <a:cs typeface="Times New Roman" pitchFamily="18" charset="0"/>
                        </a:rPr>
                        <a:t>эмпатия</a:t>
                      </a:r>
                      <a:r>
                        <a:rPr lang="ru-RU" sz="1600" spc="-10" dirty="0">
                          <a:latin typeface="Times New Roman" pitchFamily="18" charset="0"/>
                          <a:ea typeface="Times New Roman"/>
                          <a:cs typeface="Times New Roman" pitchFamily="18" charset="0"/>
                        </a:rPr>
                        <a:t>. </a:t>
                      </a:r>
                      <a:r>
                        <a:rPr lang="ru-RU" sz="1600" spc="-5" dirty="0">
                          <a:latin typeface="Times New Roman" pitchFamily="18" charset="0"/>
                          <a:ea typeface="Times New Roman"/>
                          <a:cs typeface="Times New Roman" pitchFamily="18" charset="0"/>
                        </a:rPr>
                        <a:t>Лидеры убеждены в </a:t>
                      </a:r>
                      <a:r>
                        <a:rPr lang="ru-RU" sz="1600" spc="-5" dirty="0" smtClean="0">
                          <a:latin typeface="Times New Roman" pitchFamily="18" charset="0"/>
                          <a:ea typeface="Times New Roman"/>
                          <a:cs typeface="Times New Roman" pitchFamily="18" charset="0"/>
                        </a:rPr>
                        <a:t>правиль</a:t>
                      </a:r>
                      <a:r>
                        <a:rPr lang="ru-RU" sz="1600" spc="-15" dirty="0" smtClean="0">
                          <a:latin typeface="Times New Roman" pitchFamily="18" charset="0"/>
                          <a:ea typeface="Times New Roman"/>
                          <a:cs typeface="Times New Roman" pitchFamily="18" charset="0"/>
                        </a:rPr>
                        <a:t>ности </a:t>
                      </a:r>
                      <a:r>
                        <a:rPr lang="ru-RU" sz="1600" spc="-15" dirty="0">
                          <a:latin typeface="Times New Roman" pitchFamily="18" charset="0"/>
                          <a:ea typeface="Times New Roman"/>
                          <a:cs typeface="Times New Roman" pitchFamily="18" charset="0"/>
                        </a:rPr>
                        <a:t>собственных действий и </a:t>
                      </a:r>
                      <a:r>
                        <a:rPr lang="ru-RU" sz="1600" spc="-10" dirty="0">
                          <a:latin typeface="Times New Roman" pitchFamily="18" charset="0"/>
                          <a:ea typeface="Times New Roman"/>
                          <a:cs typeface="Times New Roman" pitchFamily="18" charset="0"/>
                        </a:rPr>
                        <a:t>способны заражать этой </a:t>
                      </a:r>
                      <a:r>
                        <a:rPr lang="ru-RU" sz="1600" spc="-10" dirty="0" smtClean="0">
                          <a:latin typeface="Times New Roman" pitchFamily="18" charset="0"/>
                          <a:ea typeface="Times New Roman"/>
                          <a:cs typeface="Times New Roman" pitchFamily="18" charset="0"/>
                        </a:rPr>
                        <a:t>убеж</a:t>
                      </a:r>
                      <a:r>
                        <a:rPr lang="ru-RU" sz="1600" spc="-15" dirty="0" smtClean="0">
                          <a:latin typeface="Times New Roman" pitchFamily="18" charset="0"/>
                          <a:ea typeface="Times New Roman"/>
                          <a:cs typeface="Times New Roman" pitchFamily="18" charset="0"/>
                        </a:rPr>
                        <a:t>денностью </a:t>
                      </a:r>
                      <a:r>
                        <a:rPr lang="ru-RU" sz="1600" spc="-15" dirty="0">
                          <a:latin typeface="Times New Roman" pitchFamily="18" charset="0"/>
                          <a:ea typeface="Times New Roman"/>
                          <a:cs typeface="Times New Roman" pitchFamily="18" charset="0"/>
                        </a:rPr>
                        <a:t>и одержимостью не </a:t>
                      </a:r>
                      <a:r>
                        <a:rPr lang="ru-RU" sz="1600" spc="-5" dirty="0">
                          <a:latin typeface="Times New Roman" pitchFamily="18" charset="0"/>
                          <a:ea typeface="Times New Roman"/>
                          <a:cs typeface="Times New Roman" pitchFamily="18" charset="0"/>
                        </a:rPr>
                        <a:t>только своих сотрудников, но </a:t>
                      </a:r>
                      <a:r>
                        <a:rPr lang="ru-RU" sz="1600" spc="-10" dirty="0">
                          <a:latin typeface="Times New Roman" pitchFamily="18" charset="0"/>
                          <a:ea typeface="Times New Roman"/>
                          <a:cs typeface="Times New Roman" pitchFamily="18" charset="0"/>
                        </a:rPr>
                        <a:t>и потребителей и инвесторов</a:t>
                      </a:r>
                      <a:endParaRPr lang="ru-RU" sz="1600" dirty="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dirty="0" smtClean="0">
                          <a:latin typeface="Times New Roman" pitchFamily="18" charset="0"/>
                          <a:ea typeface="Times New Roman"/>
                          <a:cs typeface="Times New Roman" pitchFamily="18" charset="0"/>
                        </a:rPr>
                        <a:t>Саморегулирова</a:t>
                      </a:r>
                      <a:r>
                        <a:rPr lang="ru-RU" sz="1600" b="1" spc="-5" dirty="0" smtClean="0">
                          <a:latin typeface="Times New Roman" pitchFamily="18" charset="0"/>
                          <a:ea typeface="Times New Roman"/>
                          <a:cs typeface="Times New Roman" pitchFamily="18" charset="0"/>
                        </a:rPr>
                        <a:t>ние </a:t>
                      </a:r>
                      <a:r>
                        <a:rPr lang="ru-RU" sz="1600" spc="-5" dirty="0" smtClean="0">
                          <a:latin typeface="Times New Roman" pitchFamily="18" charset="0"/>
                          <a:ea typeface="Times New Roman"/>
                          <a:cs typeface="Times New Roman" pitchFamily="18" charset="0"/>
                        </a:rPr>
                        <a:t>- </a:t>
                      </a:r>
                      <a:r>
                        <a:rPr lang="ru-RU" sz="1600" spc="-5" dirty="0">
                          <a:latin typeface="Times New Roman" pitchFamily="18" charset="0"/>
                          <a:ea typeface="Times New Roman"/>
                          <a:cs typeface="Times New Roman" pitchFamily="18" charset="0"/>
                        </a:rPr>
                        <a:t>способность думать, </a:t>
                      </a:r>
                      <a:r>
                        <a:rPr lang="ru-RU" sz="1600" spc="-10" dirty="0">
                          <a:latin typeface="Times New Roman" pitchFamily="18" charset="0"/>
                          <a:ea typeface="Times New Roman"/>
                          <a:cs typeface="Times New Roman" pitchFamily="18" charset="0"/>
                        </a:rPr>
                        <a:t>прежде чем действовать, </a:t>
                      </a:r>
                      <a:r>
                        <a:rPr lang="ru-RU" sz="1600" spc="-15" dirty="0">
                          <a:latin typeface="Times New Roman" pitchFamily="18" charset="0"/>
                          <a:ea typeface="Times New Roman"/>
                          <a:cs typeface="Times New Roman" pitchFamily="18" charset="0"/>
                        </a:rPr>
                        <a:t>контролировать и </a:t>
                      </a:r>
                      <a:r>
                        <a:rPr lang="ru-RU" sz="1600" spc="-15" dirty="0" smtClean="0">
                          <a:latin typeface="Times New Roman" pitchFamily="18" charset="0"/>
                          <a:ea typeface="Times New Roman"/>
                          <a:cs typeface="Times New Roman" pitchFamily="18" charset="0"/>
                        </a:rPr>
                        <a:t>направ</a:t>
                      </a:r>
                      <a:r>
                        <a:rPr lang="ru-RU" sz="1600" spc="-5" dirty="0" smtClean="0">
                          <a:latin typeface="Times New Roman" pitchFamily="18" charset="0"/>
                          <a:ea typeface="Times New Roman"/>
                          <a:cs typeface="Times New Roman" pitchFamily="18" charset="0"/>
                        </a:rPr>
                        <a:t>лять </a:t>
                      </a:r>
                      <a:r>
                        <a:rPr lang="ru-RU" sz="1600" spc="-5" dirty="0">
                          <a:latin typeface="Times New Roman" pitchFamily="18" charset="0"/>
                          <a:ea typeface="Times New Roman"/>
                          <a:cs typeface="Times New Roman" pitchFamily="18" charset="0"/>
                        </a:rPr>
                        <a:t>в нужное русло свои </a:t>
                      </a:r>
                      <a:r>
                        <a:rPr lang="ru-RU" sz="1600" dirty="0">
                          <a:latin typeface="Times New Roman" pitchFamily="18" charset="0"/>
                          <a:ea typeface="Times New Roman"/>
                          <a:cs typeface="Times New Roman" pitchFamily="18" charset="0"/>
                        </a:rPr>
                        <a:t>импульсы и порывы</a:t>
                      </a: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759666">
                <a:tc>
                  <a:txBody>
                    <a:bodyPr/>
                    <a:lstStyle/>
                    <a:p>
                      <a:pPr algn="ctr">
                        <a:lnSpc>
                          <a:spcPct val="100000"/>
                        </a:lnSpc>
                        <a:spcAft>
                          <a:spcPts val="0"/>
                        </a:spcAft>
                      </a:pPr>
                      <a:r>
                        <a:rPr lang="ru-RU" sz="1600" b="1" dirty="0">
                          <a:latin typeface="Times New Roman" pitchFamily="18" charset="0"/>
                          <a:ea typeface="Times New Roman"/>
                          <a:cs typeface="Times New Roman" pitchFamily="18" charset="0"/>
                        </a:rPr>
                        <a:t>Умение слушать</a:t>
                      </a:r>
                      <a:endParaRPr lang="ru-RU" sz="1600" dirty="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spc="-10" dirty="0">
                          <a:latin typeface="Times New Roman" pitchFamily="18" charset="0"/>
                          <a:ea typeface="Times New Roman"/>
                          <a:cs typeface="Times New Roman" pitchFamily="18" charset="0"/>
                        </a:rPr>
                        <a:t>Настойчивость </a:t>
                      </a:r>
                      <a:r>
                        <a:rPr lang="ru-RU" sz="1600" spc="-10" dirty="0" smtClean="0">
                          <a:latin typeface="Times New Roman" pitchFamily="18" charset="0"/>
                          <a:ea typeface="Times New Roman"/>
                          <a:cs typeface="Times New Roman" pitchFamily="18" charset="0"/>
                        </a:rPr>
                        <a:t>- </a:t>
                      </a:r>
                      <a:r>
                        <a:rPr lang="ru-RU" sz="1600" spc="-10" dirty="0">
                          <a:latin typeface="Times New Roman" pitchFamily="18" charset="0"/>
                          <a:ea typeface="Times New Roman"/>
                          <a:cs typeface="Times New Roman" pitchFamily="18" charset="0"/>
                        </a:rPr>
                        <a:t>никогда не сдаваться, в случае неудачи </a:t>
                      </a:r>
                      <a:r>
                        <a:rPr lang="ru-RU" sz="1600" spc="-15" dirty="0">
                          <a:latin typeface="Times New Roman" pitchFamily="18" charset="0"/>
                          <a:ea typeface="Times New Roman"/>
                          <a:cs typeface="Times New Roman" pitchFamily="18" charset="0"/>
                        </a:rPr>
                        <a:t>предпринимать новые попытки</a:t>
                      </a:r>
                      <a:endParaRPr lang="ru-RU" sz="1600" dirty="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0000"/>
                        </a:lnSpc>
                        <a:spcAft>
                          <a:spcPts val="0"/>
                        </a:spcAft>
                      </a:pPr>
                      <a:r>
                        <a:rPr lang="ru-RU" sz="1600" b="1" dirty="0">
                          <a:latin typeface="Times New Roman" pitchFamily="18" charset="0"/>
                          <a:ea typeface="Times New Roman"/>
                          <a:cs typeface="Times New Roman" pitchFamily="18" charset="0"/>
                        </a:rPr>
                        <a:t>Мотивация </a:t>
                      </a:r>
                      <a:r>
                        <a:rPr lang="ru-RU" sz="1600" dirty="0" smtClean="0">
                          <a:latin typeface="Times New Roman" pitchFamily="18" charset="0"/>
                          <a:ea typeface="Times New Roman"/>
                          <a:cs typeface="Times New Roman" pitchFamily="18" charset="0"/>
                        </a:rPr>
                        <a:t>- </a:t>
                      </a:r>
                      <a:r>
                        <a:rPr lang="ru-RU" sz="1600" dirty="0">
                          <a:latin typeface="Times New Roman" pitchFamily="18" charset="0"/>
                          <a:ea typeface="Times New Roman"/>
                          <a:cs typeface="Times New Roman" pitchFamily="18" charset="0"/>
                        </a:rPr>
                        <a:t>страсть к </a:t>
                      </a:r>
                      <a:r>
                        <a:rPr lang="ru-RU" sz="1600" spc="-15" dirty="0">
                          <a:latin typeface="Times New Roman" pitchFamily="18" charset="0"/>
                          <a:ea typeface="Times New Roman"/>
                          <a:cs typeface="Times New Roman" pitchFamily="18" charset="0"/>
                        </a:rPr>
                        <a:t>работе, драйв, несгибаемое стремление </a:t>
                      </a:r>
                      <a:r>
                        <a:rPr lang="ru-RU" sz="1600" spc="-15" dirty="0" smtClean="0">
                          <a:latin typeface="Times New Roman" pitchFamily="18" charset="0"/>
                          <a:ea typeface="Times New Roman"/>
                          <a:cs typeface="Times New Roman" pitchFamily="18" charset="0"/>
                        </a:rPr>
                        <a:t>добиваться </a:t>
                      </a:r>
                      <a:r>
                        <a:rPr lang="ru-RU" sz="1600" dirty="0" smtClean="0">
                          <a:latin typeface="Times New Roman" pitchFamily="18" charset="0"/>
                          <a:ea typeface="Times New Roman"/>
                          <a:cs typeface="Times New Roman" pitchFamily="18" charset="0"/>
                        </a:rPr>
                        <a:t>цели</a:t>
                      </a:r>
                      <a:endParaRPr lang="ru-RU" sz="1600" dirty="0">
                        <a:latin typeface="Times New Roman" pitchFamily="18" charset="0"/>
                        <a:ea typeface="Times New Roman"/>
                        <a:cs typeface="Times New Roman" pitchFamily="18" charset="0"/>
                      </a:endParaRPr>
                    </a:p>
                  </a:txBody>
                  <a:tcPr marL="14253" marR="1425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4169</Words>
  <Application>Microsoft Office PowerPoint</Application>
  <PresentationFormat>Экран (4:3)</PresentationFormat>
  <Paragraphs>206</Paragraphs>
  <Slides>26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26</vt:i4>
      </vt:variant>
    </vt:vector>
  </HeadingPairs>
  <TitlesOfParts>
    <vt:vector size="30" baseType="lpstr">
      <vt:lpstr>Arial</vt:lpstr>
      <vt:lpstr>Calibri</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Елена</dc:creator>
  <cp:lastModifiedBy>Fomka</cp:lastModifiedBy>
  <cp:revision>14</cp:revision>
  <dcterms:created xsi:type="dcterms:W3CDTF">2021-05-28T05:05:57Z</dcterms:created>
  <dcterms:modified xsi:type="dcterms:W3CDTF">2021-07-01T12:12:48Z</dcterms:modified>
</cp:coreProperties>
</file>