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5" r:id="rId20"/>
    <p:sldId id="266" r:id="rId21"/>
    <p:sldId id="267" r:id="rId22"/>
    <p:sldId id="274" r:id="rId23"/>
    <p:sldId id="275" r:id="rId24"/>
    <p:sldId id="268" r:id="rId25"/>
    <p:sldId id="269" r:id="rId26"/>
    <p:sldId id="270" r:id="rId27"/>
    <p:sldId id="271" r:id="rId28"/>
    <p:sldId id="272" r:id="rId29"/>
    <p:sldId id="273" r:id="rId30"/>
    <p:sldId id="276" r:id="rId31"/>
    <p:sldId id="27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1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8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6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9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1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7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3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1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1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02FDAF-5204-4347-BF37-2874C140D0B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E3A7EBD-55D4-418E-B052-CEB30EAA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1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987178" cy="20658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Юридическая упаковка вашего </a:t>
            </a:r>
            <a:r>
              <a:rPr lang="ru-RU" dirty="0" smtClean="0">
                <a:solidFill>
                  <a:schemeClr val="tx1"/>
                </a:solidFill>
              </a:rPr>
              <a:t>бизнеса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к.э.н., доцент </a:t>
            </a:r>
            <a:r>
              <a:rPr lang="ru-RU" sz="2000" dirty="0" err="1" smtClean="0">
                <a:solidFill>
                  <a:schemeClr val="tx1"/>
                </a:solidFill>
              </a:rPr>
              <a:t>Ясенок</a:t>
            </a:r>
            <a:r>
              <a:rPr lang="ru-RU" sz="2000" dirty="0" smtClean="0">
                <a:solidFill>
                  <a:schemeClr val="tx1"/>
                </a:solidFill>
              </a:rPr>
              <a:t> С.Н.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к.э.н., доцент </a:t>
            </a:r>
            <a:r>
              <a:rPr lang="ru-RU" sz="2000" dirty="0" err="1" smtClean="0">
                <a:solidFill>
                  <a:schemeClr val="tx1"/>
                </a:solidFill>
              </a:rPr>
              <a:t>Нежельченко</a:t>
            </a:r>
            <a:r>
              <a:rPr lang="ru-RU" sz="2000" dirty="0" smtClean="0">
                <a:solidFill>
                  <a:schemeClr val="tx1"/>
                </a:solidFill>
              </a:rPr>
              <a:t> Е.В.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Система налогообложения для гостиницы</a:t>
            </a:r>
          </a:p>
          <a:p>
            <a:pPr marL="0" indent="0" algn="ctr">
              <a:buNone/>
            </a:pPr>
            <a:r>
              <a:rPr lang="ru-RU" sz="3600" b="1" dirty="0" smtClean="0"/>
              <a:t>Общая (ОСНО)</a:t>
            </a:r>
          </a:p>
          <a:p>
            <a:pPr marL="0" indent="0" algn="ctr">
              <a:buNone/>
            </a:pPr>
            <a:r>
              <a:rPr lang="ru-RU" sz="3600" b="1" dirty="0"/>
              <a:t>У</a:t>
            </a:r>
            <a:r>
              <a:rPr lang="ru-RU" sz="3600" b="1" dirty="0" smtClean="0"/>
              <a:t>прощенная (УСН)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723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Общая (ОСНО)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Налог на прибыль (глава 25 НКРФ):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Федеральный налог;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Объект налогообложения – доходы гостиницы, уменьшенные на расходы, т.е. прибыль;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ставка налога 20%, из которых 3% идут в федеральный бюджет, 17% - в региональный (ст. 284 НКРФ).</a:t>
            </a:r>
          </a:p>
        </p:txBody>
      </p:sp>
    </p:spTree>
    <p:extLst>
      <p:ext uri="{BB962C8B-B14F-4D97-AF65-F5344CB8AC3E}">
        <p14:creationId xmlns:p14="http://schemas.microsoft.com/office/powerpoint/2010/main" val="28884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Общая (ОСНО)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ru-RU" sz="2400" dirty="0"/>
              <a:t>2. НДС (глава 21 НКРФ)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Федеральный налог;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Объект налогообложения – услуги гостиницы, </a:t>
            </a:r>
            <a:r>
              <a:rPr lang="ru-RU" sz="2400" dirty="0" err="1" smtClean="0">
                <a:solidFill>
                  <a:schemeClr val="tx1"/>
                </a:solidFill>
              </a:rPr>
              <a:t>т.е</a:t>
            </a:r>
            <a:r>
              <a:rPr lang="ru-RU" sz="2400" dirty="0" smtClean="0">
                <a:solidFill>
                  <a:schemeClr val="tx1"/>
                </a:solidFill>
              </a:rPr>
              <a:t> услуги по временному размещению и проживанию (ст. 146 НКРФ);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При налогообложении гостиницы НДС рассчитывается по ставке 20% (ст. 164 НКРФ).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ИП и </a:t>
            </a:r>
            <a:r>
              <a:rPr lang="ru-RU" sz="2400" dirty="0" err="1" smtClean="0">
                <a:solidFill>
                  <a:schemeClr val="tx1"/>
                </a:solidFill>
              </a:rPr>
              <a:t>юрлица</a:t>
            </a:r>
            <a:r>
              <a:rPr lang="ru-RU" sz="2400" dirty="0" smtClean="0">
                <a:solidFill>
                  <a:schemeClr val="tx1"/>
                </a:solidFill>
              </a:rPr>
              <a:t> могут не платить НДС, если сумма выручки (без налога) за 3 предыдущих календарных месяца составит менее 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254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Общая (ОСНО)</a:t>
            </a:r>
          </a:p>
          <a:p>
            <a:pPr marL="0" indent="0" algn="just">
              <a:buNone/>
            </a:pPr>
            <a:r>
              <a:rPr lang="ru-RU" sz="2400" dirty="0" smtClean="0"/>
              <a:t>3. Налог на имущество </a:t>
            </a:r>
            <a:r>
              <a:rPr lang="ru-RU" sz="2400" dirty="0"/>
              <a:t>(глава </a:t>
            </a:r>
            <a:r>
              <a:rPr lang="ru-RU" sz="2400" dirty="0" smtClean="0"/>
              <a:t>30 </a:t>
            </a:r>
            <a:r>
              <a:rPr lang="ru-RU" sz="2400" dirty="0"/>
              <a:t>НКРФ)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Региональный налог;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Объект налогообложения – все недвижимое имущество гостиницы, поставленное на ее баланс(ст. 374 НКРФ);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Ставку налога устанавливают субъекты РФ, но не выше 2.2%</a:t>
            </a:r>
          </a:p>
        </p:txBody>
      </p:sp>
    </p:spTree>
    <p:extLst>
      <p:ext uri="{BB962C8B-B14F-4D97-AF65-F5344CB8AC3E}">
        <p14:creationId xmlns:p14="http://schemas.microsoft.com/office/powerpoint/2010/main" val="20665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Общая (ОСНО)</a:t>
            </a:r>
          </a:p>
          <a:p>
            <a:pPr marL="0" indent="0" algn="just">
              <a:buNone/>
            </a:pPr>
            <a:r>
              <a:rPr lang="ru-RU" sz="2400" dirty="0" smtClean="0"/>
              <a:t>3. Налог на землю </a:t>
            </a:r>
            <a:r>
              <a:rPr lang="ru-RU" sz="2400" dirty="0"/>
              <a:t>(глава </a:t>
            </a:r>
            <a:r>
              <a:rPr lang="ru-RU" sz="2400" dirty="0" smtClean="0"/>
              <a:t>31 </a:t>
            </a:r>
            <a:r>
              <a:rPr lang="ru-RU" sz="2400" dirty="0"/>
              <a:t>НКРФ)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Местный налог;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Объект налогообложения – участки земли в границах муниципального образования (ст. 388 НКРФ);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Ставку налога устанавливают органы муниципальных образований РФ в пределах 1,5% (возможно дифференцированное налогообложение – зависит от категории земли, вида разрешенного использования, места нахождения).</a:t>
            </a:r>
          </a:p>
        </p:txBody>
      </p:sp>
    </p:spTree>
    <p:extLst>
      <p:ext uri="{BB962C8B-B14F-4D97-AF65-F5344CB8AC3E}">
        <p14:creationId xmlns:p14="http://schemas.microsoft.com/office/powerpoint/2010/main" val="26149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Плюсы и минусы ОСНО для гостиницы</a:t>
            </a:r>
          </a:p>
          <a:p>
            <a:pPr marL="0" indent="0" algn="ctr">
              <a:buNone/>
            </a:pPr>
            <a:r>
              <a:rPr lang="ru-RU" sz="2400" b="1" dirty="0" smtClean="0"/>
              <a:t>Недостатки: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Дорогостоящий и </a:t>
            </a:r>
            <a:r>
              <a:rPr lang="ru-RU" sz="2400" dirty="0" err="1" smtClean="0">
                <a:solidFill>
                  <a:schemeClr val="tx1"/>
                </a:solidFill>
              </a:rPr>
              <a:t>трудозатратный</a:t>
            </a:r>
            <a:r>
              <a:rPr lang="ru-RU" sz="2400" dirty="0" smtClean="0">
                <a:solidFill>
                  <a:schemeClr val="tx1"/>
                </a:solidFill>
              </a:rPr>
              <a:t> налоговый учет, в котором не обойтись без квалифицированного бухгалтера;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Налоговые расходы могут составить большую часть выручки для </a:t>
            </a:r>
            <a:r>
              <a:rPr lang="ru-RU" sz="2400" dirty="0" err="1" smtClean="0">
                <a:solidFill>
                  <a:schemeClr val="tx1"/>
                </a:solidFill>
              </a:rPr>
              <a:t>юрлиц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Преимущества: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Возможность работы с крупными поставщиками на выгодных для гостиницы условиях;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/>
              <a:t>УСН</a:t>
            </a:r>
          </a:p>
          <a:p>
            <a:pPr marL="0" indent="0" algn="just">
              <a:buNone/>
            </a:pPr>
            <a:r>
              <a:rPr lang="ru-RU" sz="2400" dirty="0" smtClean="0"/>
              <a:t>Гостиницы, применяющие УСН, освобождены от уплаты следующих налогов: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Налога на прибыль;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НДФЛ в части доходов от деятельности ИП;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НДС;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Налога на имущество (кроме налога на недвижимое имущество, который считается исходя из кадастровой стоимости);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Налога на имущество физлиц (по имуществу, которое используется для предпринимательства, кроме имущества, определяемого п.7. ст.378 НК РФ)</a:t>
            </a: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/>
              <a:t>УСН</a:t>
            </a:r>
          </a:p>
          <a:p>
            <a:pPr marL="0" indent="0" algn="just">
              <a:buNone/>
            </a:pPr>
            <a:r>
              <a:rPr lang="ru-RU" sz="2400" dirty="0" smtClean="0"/>
              <a:t>Объект налогообложения – это «доходы» или «доходы минус расходы» (ст. 346.14 НК РФ). Налогоплательщик вправе менять объект налогообложения ежегодно.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Ставки по УСН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 Объект налогообложения «доходы» – 6%. </a:t>
            </a:r>
            <a:r>
              <a:rPr lang="ru-RU" sz="2400" dirty="0" err="1" smtClean="0">
                <a:solidFill>
                  <a:schemeClr val="tx1"/>
                </a:solidFill>
              </a:rPr>
              <a:t>Субьекты</a:t>
            </a:r>
            <a:r>
              <a:rPr lang="ru-RU" sz="2400" dirty="0" smtClean="0">
                <a:solidFill>
                  <a:schemeClr val="tx1"/>
                </a:solidFill>
              </a:rPr>
              <a:t> РФ вправе установить ставку от 1 до 6% в зависимости от категории налогоплательщика (ст. 346 НК РФ).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2. Объект налогообложения «доходы минус расходы» – 15%. Субъекты РФ вправе установить ставку от 5 до 15% по категориям налогоплательщиков (п.2. ст. 346.20 НК РФ).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налогообложения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Плюсы и минусы УСН для гостиницы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Преимущества:</a:t>
            </a:r>
          </a:p>
          <a:p>
            <a:pPr marL="0" indent="0" algn="just">
              <a:buNone/>
            </a:pPr>
            <a:r>
              <a:rPr lang="ru-RU" sz="2400" dirty="0" smtClean="0"/>
              <a:t>- Незначительная бухгалтерская нагрузка;</a:t>
            </a:r>
          </a:p>
          <a:p>
            <a:pPr marL="0" indent="0" algn="just">
              <a:buNone/>
            </a:pPr>
            <a:r>
              <a:rPr lang="ru-RU" sz="2400" dirty="0" smtClean="0"/>
              <a:t>- Расчет и уплата всего одного налога;</a:t>
            </a:r>
          </a:p>
          <a:p>
            <a:pPr marL="0" indent="0" algn="just">
              <a:buNone/>
            </a:pPr>
            <a:r>
              <a:rPr lang="ru-RU" sz="2400" dirty="0" smtClean="0"/>
              <a:t>- Возможность сменить базу налогообложения раз в год.</a:t>
            </a:r>
          </a:p>
          <a:p>
            <a:pPr marL="0" indent="0" algn="just">
              <a:buNone/>
            </a:pPr>
            <a:r>
              <a:rPr lang="ru-RU" sz="2400" b="1" dirty="0" smtClean="0"/>
              <a:t>Недостатки:</a:t>
            </a:r>
          </a:p>
          <a:p>
            <a:pPr marL="0" indent="0" algn="just">
              <a:buNone/>
            </a:pPr>
            <a:r>
              <a:rPr lang="ru-RU" sz="2400" dirty="0" smtClean="0"/>
              <a:t>Необходимость отслеживать соблюдение пороговых значений выручки и средней численности сотрудников, чтобы не потерять </a:t>
            </a:r>
            <a:r>
              <a:rPr lang="ru-RU" sz="2400" smtClean="0"/>
              <a:t>право работать на УСН.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 сотрудников и ведение кадровых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Вам </a:t>
            </a:r>
            <a:r>
              <a:rPr lang="ru-RU" sz="3600" dirty="0"/>
              <a:t>понадобятся трудовые договоры и прочие кадровые документы их достаточно много, базовые из них: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81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00068" cy="72848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Выбор организационно-правовой формы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00068" cy="34163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Обычно предприниматели останавливают свой выбор на ООО или </a:t>
            </a:r>
            <a:r>
              <a:rPr lang="ru-RU" sz="2800" dirty="0" smtClean="0">
                <a:solidFill>
                  <a:schemeClr val="tx1"/>
                </a:solidFill>
              </a:rPr>
              <a:t>ИП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Плюсы ИП: </a:t>
            </a:r>
          </a:p>
          <a:p>
            <a:r>
              <a:rPr lang="ru-RU" sz="2800" dirty="0" smtClean="0"/>
              <a:t>деньги </a:t>
            </a:r>
            <a:r>
              <a:rPr lang="ru-RU" sz="2800" dirty="0"/>
              <a:t>со счета можно сразу использовать (переводить на любые карты, снимать наличные</a:t>
            </a:r>
            <a:r>
              <a:rPr lang="ru-RU" sz="2800" dirty="0" smtClean="0"/>
              <a:t>),</a:t>
            </a:r>
          </a:p>
          <a:p>
            <a:r>
              <a:rPr lang="ru-RU" sz="2800" dirty="0" smtClean="0"/>
              <a:t>штрафы </a:t>
            </a:r>
            <a:r>
              <a:rPr lang="ru-RU" sz="2800" dirty="0"/>
              <a:t>в разы меньше, чем у ООО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 сотрудников и ведение кадровых документов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9" t="24874" r="8498" b="15934"/>
          <a:stretch/>
        </p:blipFill>
        <p:spPr>
          <a:xfrm>
            <a:off x="880533" y="2246489"/>
            <a:ext cx="10792178" cy="46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 сотрудников и ведение кадровых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11063111" cy="34163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Также </a:t>
            </a:r>
            <a:r>
              <a:rPr lang="ru-RU" sz="3600" dirty="0" smtClean="0"/>
              <a:t>необходимо подготовить </a:t>
            </a:r>
            <a:r>
              <a:rPr lang="ru-RU" sz="3600" dirty="0"/>
              <a:t>формы договоров подряда или договоров на оказание услуг с сотрудниками ИП.</a:t>
            </a:r>
          </a:p>
        </p:txBody>
      </p:sp>
    </p:spTree>
    <p:extLst>
      <p:ext uri="{BB962C8B-B14F-4D97-AF65-F5344CB8AC3E}">
        <p14:creationId xmlns:p14="http://schemas.microsoft.com/office/powerpoint/2010/main" val="30001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 сотрудников и ведение кадровых документов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2594" r="37186" b="38414"/>
          <a:stretch/>
        </p:blipFill>
        <p:spPr>
          <a:xfrm>
            <a:off x="293511" y="2370667"/>
            <a:ext cx="12011378" cy="44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 сотрудников и ведение кадровых документов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" t="21933" r="37998" b="39736"/>
          <a:stretch/>
        </p:blipFill>
        <p:spPr>
          <a:xfrm>
            <a:off x="440267" y="2415823"/>
            <a:ext cx="11431468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Договоры с клиентами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11063111" cy="34163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Нужно сделать шаблоны договоров на все случаи, но именно под ваш бизнес. Можно брать типовые шаблоны, но их обязательно нужно адаптировать для удобства в своей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37622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Уплата налогов и взносов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11063111" cy="34163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идеале и по возможности рекомендуется </a:t>
            </a:r>
            <a:r>
              <a:rPr lang="ru-RU" sz="3600" dirty="0"/>
              <a:t>взять консультацию специалиста по налогам и обсудить именно Ваш бизнес. Это поможет выбрать налоговый режим, провести оптимизацию.</a:t>
            </a:r>
          </a:p>
        </p:txBody>
      </p:sp>
    </p:spTree>
    <p:extLst>
      <p:ext uri="{BB962C8B-B14F-4D97-AF65-F5344CB8AC3E}">
        <p14:creationId xmlns:p14="http://schemas.microsoft.com/office/powerpoint/2010/main" val="17217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Фиксация в договорах договоренностей с партнерами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0" t="53986" r="4842" b="23875"/>
          <a:stretch/>
        </p:blipFill>
        <p:spPr>
          <a:xfrm>
            <a:off x="383822" y="3093155"/>
            <a:ext cx="11616267" cy="26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Юридический аудит компании на предмет возможности штрафов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25846" cy="3416300"/>
          </a:xfrm>
        </p:spPr>
        <p:txBody>
          <a:bodyPr>
            <a:normAutofit/>
          </a:bodyPr>
          <a:lstStyle/>
          <a:p>
            <a:r>
              <a:rPr lang="ru-RU" sz="3200" dirty="0"/>
              <a:t>Периодически необходимо проверять, все ли требования закона соблюдаются в организации. </a:t>
            </a:r>
            <a:endParaRPr lang="ru-RU" sz="3200" dirty="0" smtClean="0"/>
          </a:p>
          <a:p>
            <a:r>
              <a:rPr lang="ru-RU" sz="3200" dirty="0" smtClean="0"/>
              <a:t>Во </a:t>
            </a:r>
            <a:r>
              <a:rPr lang="ru-RU" sz="3200" dirty="0"/>
              <a:t>время аудита, обратите внимание на следующие пункты:</a:t>
            </a:r>
          </a:p>
        </p:txBody>
      </p:sp>
    </p:spTree>
    <p:extLst>
      <p:ext uri="{BB962C8B-B14F-4D97-AF65-F5344CB8AC3E}">
        <p14:creationId xmlns:p14="http://schemas.microsoft.com/office/powerpoint/2010/main" val="2746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Юридический аудит компании на предмет возможности штрафов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2" t="30194" r="7562" b="8674"/>
          <a:stretch/>
        </p:blipFill>
        <p:spPr>
          <a:xfrm>
            <a:off x="1072443" y="2370667"/>
            <a:ext cx="10476089" cy="43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Юридический аудит компании на предмет возможности штрафов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03499"/>
            <a:ext cx="11108267" cy="3989211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Проведение юридического аудита возможно с привлечением специалистов, но если вы решили сделать это самостоятельно, вам потребуется хорошая специальная подготовка, иначе получится довольно поверхностных аудит. Лучше аудит проводить с помощью юриста, который может оценить правильность ведения бухгалтерии и разбирается в вопросах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1635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6202" cy="72848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Выбор организационно-правовой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290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Минусы ИП</a:t>
            </a:r>
            <a:r>
              <a:rPr lang="ru-RU" sz="3600" b="1" dirty="0" smtClean="0"/>
              <a:t>:</a:t>
            </a:r>
          </a:p>
          <a:p>
            <a:pPr lvl="0">
              <a:buClr>
                <a:srgbClr val="F5A408"/>
              </a:buClr>
            </a:pPr>
            <a:r>
              <a:rPr lang="ru-RU" sz="3200" dirty="0"/>
              <a:t>Нельзя получить некоторые лицензии (например, на продажу алкоголя</a:t>
            </a:r>
            <a:r>
              <a:rPr lang="ru-RU" sz="3200" dirty="0" smtClean="0"/>
              <a:t>)</a:t>
            </a:r>
          </a:p>
          <a:p>
            <a:pPr lvl="0">
              <a:buClr>
                <a:srgbClr val="F5A408"/>
              </a:buClr>
            </a:pPr>
            <a:r>
              <a:rPr lang="ru-RU" sz="3200" dirty="0"/>
              <a:t>ИП отвечает по долгам всем своим имуществом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740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Чек-лист выбора помещения ресторана, кафе, бара</a:t>
            </a:r>
            <a:r>
              <a:rPr lang="ru-RU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77" t="19950" r="48779" b="41057"/>
          <a:stretch/>
        </p:blipFill>
        <p:spPr>
          <a:xfrm>
            <a:off x="835378" y="2494844"/>
            <a:ext cx="5497689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Чек-лист выбора помещения ресторана, кафе, бара</a:t>
            </a:r>
            <a:r>
              <a:rPr lang="ru-RU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07" t="57952" r="49707" b="6690"/>
          <a:stretch/>
        </p:blipFill>
        <p:spPr>
          <a:xfrm>
            <a:off x="948268" y="2212622"/>
            <a:ext cx="6126698" cy="41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6202" cy="72848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Выбор организационно-правовой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290" cy="3639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Плюсы ООО:</a:t>
            </a:r>
          </a:p>
          <a:p>
            <a:pPr lvl="0">
              <a:buClr>
                <a:srgbClr val="F5A408"/>
              </a:buClr>
            </a:pPr>
            <a:r>
              <a:rPr lang="ru-RU" sz="3200" dirty="0"/>
              <a:t>Возможность получать </a:t>
            </a:r>
            <a:r>
              <a:rPr lang="ru-RU" sz="3200" dirty="0" smtClean="0"/>
              <a:t>лицензию</a:t>
            </a:r>
          </a:p>
          <a:p>
            <a:pPr lvl="0">
              <a:buClr>
                <a:srgbClr val="F5A408"/>
              </a:buClr>
            </a:pPr>
            <a:r>
              <a:rPr lang="ru-RU" sz="3200" dirty="0"/>
              <a:t>Отвечает по долгам в пределах уставного капитала (однако возможна дополнительная ответственность учредителей, руководителя, главного бухгалтера организации)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014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6202" cy="72848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Выбор организационно-правовой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290" cy="3639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Минусы ООО:</a:t>
            </a:r>
          </a:p>
          <a:p>
            <a:pPr lvl="0">
              <a:buClr>
                <a:srgbClr val="F5A408"/>
              </a:buClr>
            </a:pPr>
            <a:r>
              <a:rPr lang="ru-RU" sz="3600" dirty="0"/>
              <a:t>Сложность </a:t>
            </a:r>
            <a:r>
              <a:rPr lang="ru-RU" sz="3600" dirty="0" smtClean="0"/>
              <a:t>«вывода» </a:t>
            </a:r>
            <a:r>
              <a:rPr lang="ru-RU" sz="3600" dirty="0"/>
              <a:t>денежных </a:t>
            </a:r>
            <a:r>
              <a:rPr lang="ru-RU" sz="3600" dirty="0" smtClean="0"/>
              <a:t>средств</a:t>
            </a:r>
          </a:p>
          <a:p>
            <a:pPr lvl="0">
              <a:buClr>
                <a:srgbClr val="F5A408"/>
              </a:buClr>
            </a:pPr>
            <a:r>
              <a:rPr lang="ru-RU" sz="3600" dirty="0"/>
              <a:t>Штрафы в разы больше, чем у ИП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56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6202" cy="728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Получение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290" cy="3639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Получать лицензию нужно, если это требуется для вашей деятельности. Обратите внимание, что для получения некоторых лицензий важна определенная организационно правовая форма деятельности.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582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6202" cy="728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Аренда помещения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290" cy="3639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/>
              <a:t>Необходимо заключить договор аренды. Причём сделать это нужно грамотно, учитывая все нюансы (предмет договора, права </a:t>
            </a:r>
            <a:r>
              <a:rPr lang="ru-RU" sz="3600" dirty="0" smtClean="0"/>
              <a:t>и </a:t>
            </a:r>
            <a:r>
              <a:rPr lang="ru-RU" sz="3600" dirty="0"/>
              <a:t>обязанности, сроки, приемка, оплата, санкции, порядок расторжения, форс мажор). Как показала практика этого года, всё это очень важные аспекты.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647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Обустройство помещения по </a:t>
            </a:r>
            <a:r>
              <a:rPr lang="ru-RU" dirty="0" err="1">
                <a:solidFill>
                  <a:schemeClr val="tx1"/>
                </a:solidFill>
              </a:rPr>
              <a:t>СанПин</a:t>
            </a:r>
            <a:r>
              <a:rPr lang="ru-RU" dirty="0">
                <a:solidFill>
                  <a:schemeClr val="tx1"/>
                </a:solidFill>
              </a:rPr>
              <a:t> в соответствии с деятельностью.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/>
              <a:t>Если Вы ведете бизнес офлайн, СанПиН требования к помещению должны быть тщательно изучены и реализованы на практике. Намного дешевле обеспечить свою деятельность, процессы и помещение полным соответствием установленным нормам, чем в будущем нести издержки на дополнительные работы по устранению несоответствий и платить штрафы.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52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10066202" cy="11179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Ведение бухгалтерии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359377"/>
            <a:ext cx="11650134" cy="4176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На начальном этапе можно воспользоваться специальными сервисами банков для предпринимателей (например, </a:t>
            </a:r>
            <a:r>
              <a:rPr lang="ru-RU" sz="3600" dirty="0" smtClean="0"/>
              <a:t>«Точка»), </a:t>
            </a:r>
            <a:r>
              <a:rPr lang="ru-RU" sz="3600" dirty="0"/>
              <a:t>они сами ведут бухгалтерию и готовят отчетность. Но если у вас крупное предприятие, то лучше доверить бухгалтерию своему специалисту.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010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</TotalTime>
  <Words>1057</Words>
  <Application>Microsoft Office PowerPoint</Application>
  <PresentationFormat>Произвольный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Ион (конференц-зал)</vt:lpstr>
      <vt:lpstr>Юридическая упаковка вашего бизнеса к.э.н., доцент Ясенок С.Н. к.э.н., доцент Нежельченко Е.В.</vt:lpstr>
      <vt:lpstr>Выбор организационно-правовой формы</vt:lpstr>
      <vt:lpstr>Выбор организационно-правовой формы</vt:lpstr>
      <vt:lpstr>Выбор организационно-правовой формы</vt:lpstr>
      <vt:lpstr>Выбор организационно-правовой формы</vt:lpstr>
      <vt:lpstr>Получение лицензии</vt:lpstr>
      <vt:lpstr>Аренда помещения</vt:lpstr>
      <vt:lpstr>Обустройство помещения по СанПин в соответствии с деятельностью.</vt:lpstr>
      <vt:lpstr>Ведение бухгалтерии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Система налогообложения</vt:lpstr>
      <vt:lpstr>Найм сотрудников и ведение кадровых документов</vt:lpstr>
      <vt:lpstr>Найм сотрудников и ведение кадровых документов</vt:lpstr>
      <vt:lpstr>Найм сотрудников и ведение кадровых документов</vt:lpstr>
      <vt:lpstr>Найм сотрудников и ведение кадровых документов</vt:lpstr>
      <vt:lpstr>Найм сотрудников и ведение кадровых документов</vt:lpstr>
      <vt:lpstr>Договоры с клиентами</vt:lpstr>
      <vt:lpstr>Уплата налогов и взносов</vt:lpstr>
      <vt:lpstr>Фиксация в договорах договоренностей с партнерами</vt:lpstr>
      <vt:lpstr>Юридический аудит компании на предмет возможности штрафов.</vt:lpstr>
      <vt:lpstr>Юридический аудит компании на предмет возможности штрафов.</vt:lpstr>
      <vt:lpstr>Юридический аудит компании на предмет возможности штрафов.</vt:lpstr>
      <vt:lpstr>Чек-лист выбора помещения ресторана, кафе, бара.</vt:lpstr>
      <vt:lpstr>Чек-лист выбора помещения ресторана, кафе, бара.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Yasen</cp:lastModifiedBy>
  <cp:revision>39</cp:revision>
  <dcterms:created xsi:type="dcterms:W3CDTF">2021-04-04T16:27:46Z</dcterms:created>
  <dcterms:modified xsi:type="dcterms:W3CDTF">2021-07-04T17:27:04Z</dcterms:modified>
</cp:coreProperties>
</file>